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6" r:id="rId3"/>
    <p:sldId id="257" r:id="rId4"/>
    <p:sldId id="258" r:id="rId6"/>
    <p:sldId id="262" r:id="rId7"/>
    <p:sldId id="281" r:id="rId8"/>
    <p:sldId id="287" r:id="rId9"/>
    <p:sldId id="288" r:id="rId10"/>
    <p:sldId id="310" r:id="rId11"/>
    <p:sldId id="311" r:id="rId12"/>
    <p:sldId id="312" r:id="rId13"/>
    <p:sldId id="313" r:id="rId14"/>
    <p:sldId id="314" r:id="rId15"/>
    <p:sldId id="282" r:id="rId16"/>
    <p:sldId id="289" r:id="rId17"/>
    <p:sldId id="290" r:id="rId18"/>
    <p:sldId id="291" r:id="rId19"/>
    <p:sldId id="292" r:id="rId20"/>
    <p:sldId id="293" r:id="rId21"/>
    <p:sldId id="294" r:id="rId22"/>
    <p:sldId id="296" r:id="rId23"/>
    <p:sldId id="297" r:id="rId24"/>
    <p:sldId id="298" r:id="rId25"/>
    <p:sldId id="299" r:id="rId26"/>
    <p:sldId id="300" r:id="rId27"/>
    <p:sldId id="301" r:id="rId28"/>
    <p:sldId id="283" r:id="rId29"/>
    <p:sldId id="306" r:id="rId30"/>
    <p:sldId id="307" r:id="rId31"/>
    <p:sldId id="308" r:id="rId32"/>
    <p:sldId id="309" r:id="rId33"/>
    <p:sldId id="315" r:id="rId34"/>
    <p:sldId id="284" r:id="rId35"/>
    <p:sldId id="302" r:id="rId36"/>
    <p:sldId id="303" r:id="rId37"/>
    <p:sldId id="304" r:id="rId38"/>
    <p:sldId id="316" r:id="rId39"/>
    <p:sldId id="285" r:id="rId40"/>
    <p:sldId id="305" r:id="rId41"/>
    <p:sldId id="317" r:id="rId42"/>
    <p:sldId id="286" r:id="rId43"/>
    <p:sldId id="318" r:id="rId44"/>
    <p:sldId id="319" r:id="rId45"/>
    <p:sldId id="259" r:id="rId46"/>
    <p:sldId id="272" r:id="rId47"/>
    <p:sldId id="260" r:id="rId48"/>
    <p:sldId id="273" r:id="rId49"/>
    <p:sldId id="274" r:id="rId50"/>
  </p:sldIdLst>
  <p:sldSz cx="12192000" cy="6858000"/>
  <p:notesSz cx="6858000" cy="9144000"/>
  <p:embeddedFontLst>
    <p:embeddedFont>
      <p:font typeface="Broadway" panose="04040905080B02020502" pitchFamily="82" charset="0"/>
      <p:regular r:id="rId54"/>
    </p:embeddedFont>
    <p:embeddedFont>
      <p:font typeface="Calibri" panose="020F0502020204030204" charset="0"/>
      <p:regular r:id="rId55"/>
      <p:bold r:id="rId56"/>
      <p:italic r:id="rId57"/>
      <p:boldItalic r:id="rId58"/>
    </p:embeddedFont>
    <p:embeddedFont>
      <p:font typeface="微软雅黑" panose="020B0503020204020204" charset="-122"/>
      <p:regular r:id="rId5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8898"/>
    <a:srgbClr val="3EBCCA"/>
    <a:srgbClr val="66BCE7"/>
    <a:srgbClr val="2C70AE"/>
    <a:srgbClr val="1F4E79"/>
    <a:srgbClr val="314865"/>
    <a:srgbClr val="553D43"/>
    <a:srgbClr val="DD6C51"/>
    <a:srgbClr val="3E2D31"/>
    <a:srgbClr val="D65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9" autoAdjust="0"/>
    <p:restoredTop sz="94660"/>
  </p:normalViewPr>
  <p:slideViewPr>
    <p:cSldViewPr snapToGrid="0" showGuides="1">
      <p:cViewPr varScale="1">
        <p:scale>
          <a:sx n="99" d="100"/>
          <a:sy n="99" d="100"/>
        </p:scale>
        <p:origin x="-1032" y="-84"/>
      </p:cViewPr>
      <p:guideLst>
        <p:guide orient="horz" pos="2162"/>
        <p:guide pos="37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font" Target="fonts/font6.fntdata"/><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60D60-3CCF-41AB-A5C1-C8989351CF3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D6F2A-F2B1-4AE5-A5B7-53A2A77B58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8" name="直角三角形 7"/>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1</a:t>
            </a:r>
            <a:endParaRPr lang="zh-CN" altLang="en-US" sz="3600" dirty="0">
              <a:latin typeface="Broadway" panose="04040905080B02020502" pitchFamily="82" charset="0"/>
            </a:endParaRPr>
          </a:p>
        </p:txBody>
      </p:sp>
      <p:sp>
        <p:nvSpPr>
          <p:cNvPr id="12" name="直角三角形 11"/>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5" name="直角三角形 4"/>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2</a:t>
            </a:r>
            <a:endParaRPr lang="zh-CN" altLang="en-US" sz="3600" dirty="0">
              <a:latin typeface="Broadway" panose="04040905080B02020502" pitchFamily="82" charset="0"/>
            </a:endParaRPr>
          </a:p>
        </p:txBody>
      </p:sp>
      <p:sp>
        <p:nvSpPr>
          <p:cNvPr id="12" name="直角三角形 11"/>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6" name="直角三角形 5"/>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3</a:t>
            </a:r>
            <a:endParaRPr lang="zh-CN" altLang="en-US" sz="3600" dirty="0">
              <a:latin typeface="Broadway" panose="04040905080B02020502" pitchFamily="82" charset="0"/>
            </a:endParaRPr>
          </a:p>
        </p:txBody>
      </p:sp>
      <p:sp>
        <p:nvSpPr>
          <p:cNvPr id="10" name="直角三角形 9"/>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5" name="直角三角形 4"/>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16144-EF6D-40D4-A5E7-4186A879A4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5DD524-664C-4773-B70C-2926D2725B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hdphoto1.wdp"/><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5.xml"/><Relationship Id="rId2" Type="http://schemas.openxmlformats.org/officeDocument/2006/relationships/image" Target="../media/image23.wmf"/><Relationship Id="rId1"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15605"/>
          <a:stretch>
            <a:fillRect/>
          </a:stretch>
        </p:blipFill>
        <p:spPr>
          <a:xfrm>
            <a:off x="0" y="0"/>
            <a:ext cx="12192000" cy="6858000"/>
          </a:xfrm>
          <a:prstGeom prst="rect">
            <a:avLst/>
          </a:prstGeom>
        </p:spPr>
      </p:pic>
      <p:sp>
        <p:nvSpPr>
          <p:cNvPr id="5" name="等腰三角形 4"/>
          <p:cNvSpPr/>
          <p:nvPr/>
        </p:nvSpPr>
        <p:spPr>
          <a:xfrm rot="10800000">
            <a:off x="4633912" y="0"/>
            <a:ext cx="2924175" cy="733425"/>
          </a:xfrm>
          <a:prstGeom prs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2176195" y="4891712"/>
            <a:ext cx="7839610" cy="1966288"/>
          </a:xfrm>
          <a:prstGeom prs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243806" y="2364481"/>
            <a:ext cx="9704388" cy="1106805"/>
          </a:xfrm>
          <a:prstGeom prst="rect">
            <a:avLst/>
          </a:prstGeom>
          <a:noFill/>
        </p:spPr>
        <p:txBody>
          <a:bodyPr wrap="square" rtlCol="0">
            <a:spAutoFit/>
          </a:bodyPr>
          <a:lstStyle/>
          <a:p>
            <a:pPr algn="ctr"/>
            <a:r>
              <a:rPr lang="en-US" altLang="zh-CN" sz="6600" b="1" dirty="0" smtClean="0">
                <a:solidFill>
                  <a:schemeClr val="bg1"/>
                </a:solidFill>
                <a:latin typeface="+mj-ea"/>
                <a:ea typeface="+mj-ea"/>
              </a:rPr>
              <a:t>UML</a:t>
            </a:r>
            <a:r>
              <a:rPr lang="zh-CN" altLang="en-US" sz="6600" b="1" dirty="0" smtClean="0">
                <a:solidFill>
                  <a:schemeClr val="bg1"/>
                </a:solidFill>
                <a:latin typeface="+mj-ea"/>
                <a:ea typeface="+mj-ea"/>
              </a:rPr>
              <a:t>建模各类图介绍</a:t>
            </a:r>
            <a:endParaRPr lang="zh-CN" altLang="en-US" sz="6600" b="1" dirty="0" smtClean="0">
              <a:solidFill>
                <a:schemeClr val="bg1"/>
              </a:solidFill>
              <a:latin typeface="+mj-ea"/>
              <a:ea typeface="+mj-ea"/>
            </a:endParaRPr>
          </a:p>
        </p:txBody>
      </p:sp>
      <p:cxnSp>
        <p:nvCxnSpPr>
          <p:cNvPr id="15" name="直接连接符 14"/>
          <p:cNvCxnSpPr/>
          <p:nvPr/>
        </p:nvCxnSpPr>
        <p:spPr>
          <a:xfrm>
            <a:off x="1622330" y="2194936"/>
            <a:ext cx="894734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22330" y="3641486"/>
            <a:ext cx="894734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descr="logoBlack"/>
          <p:cNvPicPr>
            <a:picLocks noChangeAspect="1"/>
          </p:cNvPicPr>
          <p:nvPr/>
        </p:nvPicPr>
        <p:blipFill>
          <a:blip r:embed="rId2"/>
          <a:stretch>
            <a:fillRect/>
          </a:stretch>
        </p:blipFill>
        <p:spPr>
          <a:xfrm>
            <a:off x="5385435" y="5297805"/>
            <a:ext cx="1420495" cy="1478280"/>
          </a:xfrm>
          <a:prstGeom prst="rect">
            <a:avLst/>
          </a:prstGeom>
        </p:spPr>
      </p:pic>
      <p:sp>
        <p:nvSpPr>
          <p:cNvPr id="8" name="文本框 7"/>
          <p:cNvSpPr txBox="1"/>
          <p:nvPr/>
        </p:nvSpPr>
        <p:spPr>
          <a:xfrm>
            <a:off x="1972310" y="3950970"/>
            <a:ext cx="8248015" cy="460375"/>
          </a:xfrm>
          <a:prstGeom prst="rect">
            <a:avLst/>
          </a:prstGeom>
          <a:noFill/>
        </p:spPr>
        <p:txBody>
          <a:bodyPr wrap="square" rtlCol="0">
            <a:spAutoFit/>
          </a:bodyPr>
          <a:p>
            <a:pPr algn="ctr"/>
            <a:r>
              <a:rPr lang="zh-CN" altLang="en-US" sz="2400">
                <a:solidFill>
                  <a:schemeClr val="bg1"/>
                </a:solidFill>
              </a:rPr>
              <a:t>组员：许佳俊、徐柯杰、何宇晨、杜潇天、黄玉钱</a:t>
            </a:r>
            <a:endParaRPr lang="zh-CN" altLang="en-US" sz="240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2306955"/>
          </a:xfrm>
          <a:prstGeom prst="rect">
            <a:avLst/>
          </a:prstGeom>
          <a:noFill/>
        </p:spPr>
        <p:txBody>
          <a:bodyPr wrap="square" rtlCol="0">
            <a:spAutoFit/>
          </a:bodyPr>
          <a:p>
            <a:r>
              <a:rPr lang="zh-CN" sz="2400"/>
              <a:t>用例之间的可视化表示：</a:t>
            </a:r>
            <a:endParaRPr lang="zh-CN" sz="2400"/>
          </a:p>
          <a:p>
            <a:r>
              <a:rPr lang="en-US" altLang="zh-CN" sz="2400" b="1"/>
              <a:t>2.</a:t>
            </a:r>
            <a:r>
              <a:rPr lang="zh-CN" altLang="en-US" sz="2400" b="1"/>
              <a:t>扩展</a:t>
            </a:r>
            <a:r>
              <a:rPr lang="zh-CN" altLang="en-US" sz="2400" b="1"/>
              <a:t>关系</a:t>
            </a:r>
            <a:endParaRPr lang="zh-CN" altLang="en-US" sz="2400" b="1"/>
          </a:p>
          <a:p>
            <a:r>
              <a:rPr lang="zh-CN" altLang="en-US" sz="2400"/>
              <a:t>扩展关系的基本含义与泛化关系类似。</a:t>
            </a:r>
            <a:r>
              <a:rPr lang="en-US" altLang="zh-CN" sz="2400"/>
              <a:t>extend</a:t>
            </a:r>
            <a:r>
              <a:rPr lang="zh-CN" altLang="en-US" sz="2400"/>
              <a:t>关系是对基本用例的扩展，基本用例是一个完整的用例，即使没有子用例的参与，也可以完成一个完整的功能。</a:t>
            </a:r>
            <a:endParaRPr lang="zh-CN" altLang="en-US" sz="2400"/>
          </a:p>
        </p:txBody>
      </p:sp>
      <p:pic>
        <p:nvPicPr>
          <p:cNvPr id="3" name="图片 2"/>
          <p:cNvPicPr>
            <a:picLocks noChangeAspect="1"/>
          </p:cNvPicPr>
          <p:nvPr/>
        </p:nvPicPr>
        <p:blipFill>
          <a:blip r:embed="rId1"/>
          <a:stretch>
            <a:fillRect/>
          </a:stretch>
        </p:blipFill>
        <p:spPr>
          <a:xfrm>
            <a:off x="2714625" y="790575"/>
            <a:ext cx="6762115" cy="5276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2306955"/>
          </a:xfrm>
          <a:prstGeom prst="rect">
            <a:avLst/>
          </a:prstGeom>
          <a:noFill/>
        </p:spPr>
        <p:txBody>
          <a:bodyPr wrap="square" rtlCol="0">
            <a:spAutoFit/>
          </a:bodyPr>
          <a:p>
            <a:r>
              <a:rPr lang="zh-CN" sz="2400"/>
              <a:t>用例之间的可视化表示：</a:t>
            </a:r>
            <a:endParaRPr lang="zh-CN" sz="2400"/>
          </a:p>
          <a:p>
            <a:r>
              <a:rPr lang="en-US" altLang="zh-CN" sz="2400" b="1"/>
              <a:t>3.</a:t>
            </a:r>
            <a:r>
              <a:rPr lang="zh-CN" altLang="en-US" sz="2400" b="1"/>
              <a:t>泛化</a:t>
            </a:r>
            <a:r>
              <a:rPr lang="zh-CN" altLang="en-US" sz="2400" b="1"/>
              <a:t>关系</a:t>
            </a:r>
            <a:endParaRPr lang="zh-CN" altLang="en-US" sz="2400" b="1"/>
          </a:p>
          <a:p>
            <a:r>
              <a:rPr lang="zh-CN" sz="2400"/>
              <a:t>泛化关系指的是一般与特殊的关系。当多个用例共同拥有一种类似的结构和行为的时候，可以将它们的共性抽象称为父用例，其他的用例作为泛化关系中的子用例。</a:t>
            </a:r>
            <a:endParaRPr lang="zh-CN" sz="2400"/>
          </a:p>
        </p:txBody>
      </p:sp>
      <p:pic>
        <p:nvPicPr>
          <p:cNvPr id="2" name="图片 1"/>
          <p:cNvPicPr>
            <a:picLocks noChangeAspect="1"/>
          </p:cNvPicPr>
          <p:nvPr/>
        </p:nvPicPr>
        <p:blipFill>
          <a:blip r:embed="rId1"/>
          <a:stretch>
            <a:fillRect/>
          </a:stretch>
        </p:blipFill>
        <p:spPr>
          <a:xfrm>
            <a:off x="4367530" y="1471930"/>
            <a:ext cx="3456940" cy="3914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1198880"/>
          </a:xfrm>
          <a:prstGeom prst="rect">
            <a:avLst/>
          </a:prstGeom>
          <a:noFill/>
        </p:spPr>
        <p:txBody>
          <a:bodyPr wrap="square" rtlCol="0">
            <a:spAutoFit/>
          </a:bodyPr>
          <a:p>
            <a:r>
              <a:rPr lang="zh-CN" sz="2400"/>
              <a:t>用例之间的可视化表示：</a:t>
            </a:r>
            <a:endParaRPr lang="zh-CN" sz="2400"/>
          </a:p>
          <a:p>
            <a:r>
              <a:rPr lang="en-US" altLang="zh-CN" sz="2400" b="1"/>
              <a:t>4.</a:t>
            </a:r>
            <a:r>
              <a:rPr lang="zh-CN" altLang="en-US" sz="2400" b="1"/>
              <a:t>分组关系</a:t>
            </a:r>
            <a:endParaRPr lang="zh-CN" altLang="en-US" sz="2400" b="1"/>
          </a:p>
          <a:p>
            <a:r>
              <a:rPr lang="zh-CN" sz="2400"/>
              <a:t>把相关的用例放在一个包中组织起来。</a:t>
            </a:r>
            <a:endParaRPr lang="zh-CN" sz="24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306955"/>
          </a:xfrm>
          <a:prstGeom prst="rect">
            <a:avLst/>
          </a:prstGeom>
          <a:noFill/>
        </p:spPr>
        <p:txBody>
          <a:bodyPr wrap="square" rtlCol="0">
            <a:spAutoFit/>
          </a:bodyPr>
          <a:p>
            <a:r>
              <a:rPr lang="en-US" altLang="zh-CN" sz="2400"/>
              <a:t>	</a:t>
            </a:r>
            <a:r>
              <a:rPr lang="zh-CN" altLang="en-US" sz="2400"/>
              <a:t>类是一组具有相同属性、操作、关系和语义的对象的抽象。主要包括</a:t>
            </a:r>
            <a:r>
              <a:rPr lang="zh-CN" altLang="en-US" sz="2400">
                <a:solidFill>
                  <a:srgbClr val="0070C0"/>
                </a:solidFill>
              </a:rPr>
              <a:t>名称部分（</a:t>
            </a:r>
            <a:r>
              <a:rPr lang="en-US" altLang="zh-CN" sz="2400">
                <a:solidFill>
                  <a:srgbClr val="0070C0"/>
                </a:solidFill>
              </a:rPr>
              <a:t>Name</a:t>
            </a:r>
            <a:r>
              <a:rPr lang="zh-CN" altLang="en-US" sz="2400">
                <a:solidFill>
                  <a:srgbClr val="0070C0"/>
                </a:solidFill>
              </a:rPr>
              <a:t>）</a:t>
            </a:r>
            <a:r>
              <a:rPr lang="zh-CN" altLang="en-US" sz="2400">
                <a:solidFill>
                  <a:schemeClr val="tx1"/>
                </a:solidFill>
              </a:rPr>
              <a:t>、</a:t>
            </a:r>
            <a:r>
              <a:rPr lang="zh-CN" altLang="en-US" sz="2400">
                <a:solidFill>
                  <a:srgbClr val="0070C0"/>
                </a:solidFill>
              </a:rPr>
              <a:t>属性部分（</a:t>
            </a:r>
            <a:r>
              <a:rPr lang="en-US" altLang="zh-CN" sz="2400">
                <a:solidFill>
                  <a:srgbClr val="0070C0"/>
                </a:solidFill>
              </a:rPr>
              <a:t>Attribute</a:t>
            </a:r>
            <a:r>
              <a:rPr lang="zh-CN" altLang="en-US" sz="2400">
                <a:solidFill>
                  <a:srgbClr val="0070C0"/>
                </a:solidFill>
              </a:rPr>
              <a:t>）</a:t>
            </a:r>
            <a:r>
              <a:rPr lang="zh-CN" altLang="en-US" sz="2400">
                <a:solidFill>
                  <a:schemeClr val="tx1"/>
                </a:solidFill>
              </a:rPr>
              <a:t>和</a:t>
            </a:r>
            <a:r>
              <a:rPr lang="zh-CN" altLang="en-US" sz="2400">
                <a:solidFill>
                  <a:srgbClr val="0070C0"/>
                </a:solidFill>
              </a:rPr>
              <a:t>操作部分（</a:t>
            </a:r>
            <a:r>
              <a:rPr lang="en-US" altLang="zh-CN" sz="2400">
                <a:solidFill>
                  <a:srgbClr val="0070C0"/>
                </a:solidFill>
              </a:rPr>
              <a:t>Operation</a:t>
            </a:r>
            <a:r>
              <a:rPr lang="zh-CN" altLang="en-US" sz="2400">
                <a:solidFill>
                  <a:srgbClr val="0070C0"/>
                </a:solidFill>
              </a:rPr>
              <a:t>）</a:t>
            </a:r>
            <a:r>
              <a:rPr lang="zh-CN" altLang="en-US" sz="2400"/>
              <a:t>。</a:t>
            </a:r>
            <a:endParaRPr lang="zh-CN" altLang="en-US" sz="2400"/>
          </a:p>
          <a:p>
            <a:r>
              <a:rPr lang="en-US" altLang="zh-CN" sz="2400"/>
              <a:t>	</a:t>
            </a:r>
            <a:r>
              <a:rPr lang="zh-CN" altLang="en-US" sz="2400"/>
              <a:t>在</a:t>
            </a:r>
            <a:r>
              <a:rPr lang="en-US" altLang="zh-CN" sz="2400"/>
              <a:t>UML</a:t>
            </a:r>
            <a:r>
              <a:rPr lang="zh-CN" altLang="en-US" sz="2400"/>
              <a:t>中类用一个矩形框表示，它包含三个区域，最上面是类名、中间是类的属性、最下面是类的方法。</a:t>
            </a:r>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306955"/>
          </a:xfrm>
          <a:prstGeom prst="rect">
            <a:avLst/>
          </a:prstGeom>
          <a:noFill/>
        </p:spPr>
        <p:txBody>
          <a:bodyPr wrap="square" rtlCol="0">
            <a:spAutoFit/>
          </a:bodyPr>
          <a:p>
            <a:r>
              <a:rPr lang="en-US" sz="2400" b="1"/>
              <a:t>1.</a:t>
            </a:r>
            <a:r>
              <a:rPr lang="zh-CN" altLang="en-US" sz="2400" b="1"/>
              <a:t>名称</a:t>
            </a:r>
            <a:endParaRPr lang="zh-CN" altLang="en-US" sz="2400" b="1"/>
          </a:p>
          <a:p>
            <a:r>
              <a:rPr lang="en-US" altLang="zh-CN" sz="2400"/>
              <a:t>	</a:t>
            </a:r>
            <a:r>
              <a:rPr lang="zh-CN" altLang="en-US" sz="2400"/>
              <a:t>每个类都必需有一个能和其他类进行区分的名称，类的名称部分是不能忽略的，其他组成部分可以忽略，类的命名要求为由字符、数字、下划线组成的唯一的字符串即可。</a:t>
            </a:r>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2" name="图片 1"/>
          <p:cNvPicPr>
            <a:picLocks noChangeAspect="1"/>
          </p:cNvPicPr>
          <p:nvPr/>
        </p:nvPicPr>
        <p:blipFill>
          <a:blip r:embed="rId2"/>
          <a:stretch>
            <a:fillRect/>
          </a:stretch>
        </p:blipFill>
        <p:spPr>
          <a:xfrm>
            <a:off x="968375" y="3518535"/>
            <a:ext cx="5809615" cy="2637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676525"/>
          </a:xfrm>
          <a:prstGeom prst="rect">
            <a:avLst/>
          </a:prstGeom>
          <a:noFill/>
        </p:spPr>
        <p:txBody>
          <a:bodyPr wrap="square" rtlCol="0">
            <a:spAutoFit/>
          </a:bodyPr>
          <a:p>
            <a:r>
              <a:rPr lang="en-US" altLang="zh-CN" sz="2400" b="1">
                <a:sym typeface="+mn-ea"/>
              </a:rPr>
              <a:t>2.</a:t>
            </a:r>
            <a:r>
              <a:rPr lang="zh-CN" altLang="en-US" sz="2400" b="1">
                <a:sym typeface="+mn-ea"/>
              </a:rPr>
              <a:t>属性</a:t>
            </a:r>
            <a:endParaRPr lang="zh-CN" altLang="en-US" sz="2400" b="1"/>
          </a:p>
          <a:p>
            <a:r>
              <a:rPr lang="en-US" altLang="zh-CN" sz="2400" b="1">
                <a:sym typeface="+mn-ea"/>
              </a:rPr>
              <a:t>	</a:t>
            </a:r>
            <a:r>
              <a:rPr lang="zh-CN" altLang="en-US" sz="2400">
                <a:sym typeface="+mn-ea"/>
              </a:rPr>
              <a:t>属性描述描述了类在软件系统中代表的事物所具备的特性。类可以有任意数目的属性，也可以没有属性，另外还可以有其他的描述信息，如可见性、数据类型、默认值等</a:t>
            </a:r>
            <a:endParaRPr lang="zh-CN" altLang="en-US" sz="2400"/>
          </a:p>
          <a:p>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3" name="图片 2"/>
          <p:cNvPicPr>
            <a:picLocks noChangeAspect="1"/>
          </p:cNvPicPr>
          <p:nvPr/>
        </p:nvPicPr>
        <p:blipFill>
          <a:blip r:embed="rId2"/>
          <a:stretch>
            <a:fillRect/>
          </a:stretch>
        </p:blipFill>
        <p:spPr>
          <a:xfrm>
            <a:off x="968375" y="4042410"/>
            <a:ext cx="10765155" cy="24606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2306955"/>
          </a:xfrm>
          <a:prstGeom prst="rect">
            <a:avLst/>
          </a:prstGeom>
          <a:noFill/>
        </p:spPr>
        <p:txBody>
          <a:bodyPr wrap="square" rtlCol="0">
            <a:spAutoFit/>
          </a:bodyPr>
          <a:p>
            <a:r>
              <a:rPr lang="en-US" altLang="zh-CN" sz="2400" b="1">
                <a:sym typeface="+mn-ea"/>
              </a:rPr>
              <a:t>3.</a:t>
            </a:r>
            <a:r>
              <a:rPr lang="zh-CN" altLang="en-US" sz="2400" b="1">
                <a:sym typeface="+mn-ea"/>
              </a:rPr>
              <a:t>操作</a:t>
            </a:r>
            <a:endParaRPr lang="zh-CN" altLang="en-US" sz="2400" b="1">
              <a:sym typeface="+mn-ea"/>
            </a:endParaRPr>
          </a:p>
          <a:p>
            <a:r>
              <a:rPr lang="en-US" altLang="zh-CN" sz="2400" b="1">
                <a:sym typeface="+mn-ea"/>
              </a:rPr>
              <a:t>	</a:t>
            </a:r>
            <a:r>
              <a:rPr lang="zh-CN" altLang="en-US" sz="2400">
                <a:sym typeface="+mn-ea"/>
              </a:rPr>
              <a:t>操作是对类的对象所能做的事务的一个抽象。一个类可以有任意数量的操作或者根本没有操作。</a:t>
            </a:r>
            <a:endParaRPr lang="zh-CN" altLang="en-US" sz="2400"/>
          </a:p>
          <a:p>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2" name="图片 1"/>
          <p:cNvPicPr>
            <a:picLocks noChangeAspect="1"/>
          </p:cNvPicPr>
          <p:nvPr/>
        </p:nvPicPr>
        <p:blipFill>
          <a:blip r:embed="rId2"/>
          <a:stretch>
            <a:fillRect/>
          </a:stretch>
        </p:blipFill>
        <p:spPr>
          <a:xfrm>
            <a:off x="968375" y="3898900"/>
            <a:ext cx="10699115" cy="241427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3415030"/>
          </a:xfrm>
          <a:prstGeom prst="rect">
            <a:avLst/>
          </a:prstGeom>
          <a:noFill/>
        </p:spPr>
        <p:txBody>
          <a:bodyPr wrap="square" rtlCol="0">
            <a:spAutoFit/>
          </a:bodyPr>
          <a:p>
            <a:r>
              <a:rPr lang="zh-CN" sz="2400" b="1">
                <a:sym typeface="+mn-ea"/>
              </a:rPr>
              <a:t>类图和对象图：</a:t>
            </a:r>
            <a:endParaRPr lang="zh-CN" sz="2400" b="1">
              <a:sym typeface="+mn-ea"/>
            </a:endParaRPr>
          </a:p>
          <a:p>
            <a:r>
              <a:rPr lang="en-US" altLang="zh-CN" sz="2400" b="1">
                <a:sym typeface="+mn-ea"/>
              </a:rPr>
              <a:t>	</a:t>
            </a:r>
            <a:r>
              <a:rPr lang="zh-CN" altLang="en-US" sz="2400">
                <a:sym typeface="+mn-ea"/>
              </a:rPr>
              <a:t>对象指的是一个单独的、可确认的物体，单元或实体，它可以是具体的也可以是抽象的，在问题领域里有确切定义的角色。对象图描述的是参与交互的各个对象在交互过程中某一时刻的状态。</a:t>
            </a:r>
            <a:r>
              <a:rPr lang="zh-CN" altLang="en-US" sz="2400">
                <a:solidFill>
                  <a:srgbClr val="FF0000"/>
                </a:solidFill>
                <a:sym typeface="+mn-ea"/>
              </a:rPr>
              <a:t>对象图可以被看做是类图在某一时刻的实例。</a:t>
            </a:r>
            <a:endParaRPr lang="zh-CN" altLang="en-US" sz="2400">
              <a:solidFill>
                <a:srgbClr val="FF0000"/>
              </a:solidFill>
              <a:sym typeface="+mn-ea"/>
            </a:endParaRPr>
          </a:p>
          <a:p>
            <a:endParaRPr lang="zh-CN" altLang="en-US" sz="2400">
              <a:solidFill>
                <a:srgbClr val="FF0000"/>
              </a:solidFill>
              <a:sym typeface="+mn-ea"/>
            </a:endParaRPr>
          </a:p>
          <a:p>
            <a:endParaRPr lang="zh-CN" altLang="en-US" sz="2400"/>
          </a:p>
        </p:txBody>
      </p:sp>
      <p:pic>
        <p:nvPicPr>
          <p:cNvPr id="12" name="图片 11"/>
          <p:cNvPicPr>
            <a:picLocks noChangeAspect="1"/>
          </p:cNvPicPr>
          <p:nvPr/>
        </p:nvPicPr>
        <p:blipFill>
          <a:blip r:embed="rId1"/>
          <a:stretch>
            <a:fillRect/>
          </a:stretch>
        </p:blipFill>
        <p:spPr>
          <a:xfrm>
            <a:off x="7854315" y="1881505"/>
            <a:ext cx="1876425" cy="1752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2306955"/>
          </a:xfrm>
          <a:prstGeom prst="rect">
            <a:avLst/>
          </a:prstGeom>
          <a:noFill/>
        </p:spPr>
        <p:txBody>
          <a:bodyPr wrap="square" rtlCol="0">
            <a:spAutoFit/>
          </a:bodyPr>
          <a:p>
            <a:r>
              <a:rPr lang="zh-CN" sz="2400" b="1">
                <a:sym typeface="+mn-ea"/>
              </a:rPr>
              <a:t>接口：</a:t>
            </a:r>
            <a:endParaRPr lang="zh-CN" sz="2400" b="1">
              <a:sym typeface="+mn-ea"/>
            </a:endParaRPr>
          </a:p>
          <a:p>
            <a:r>
              <a:rPr lang="en-US" altLang="zh-CN" sz="2400" b="1">
                <a:sym typeface="+mn-ea"/>
              </a:rPr>
              <a:t>	</a:t>
            </a:r>
            <a:r>
              <a:rPr lang="zh-CN" altLang="en-US" sz="2400">
                <a:sym typeface="+mn-ea"/>
              </a:rPr>
              <a:t>接口（</a:t>
            </a:r>
            <a:r>
              <a:rPr lang="en-US" altLang="zh-CN" sz="2400">
                <a:sym typeface="+mn-ea"/>
              </a:rPr>
              <a:t>Interface</a:t>
            </a:r>
            <a:r>
              <a:rPr lang="zh-CN" altLang="en-US" sz="2400">
                <a:sym typeface="+mn-ea"/>
              </a:rPr>
              <a:t>）是描述类的部分行为的一组操作，它也是一个类提供给另一个类的一组操作。通常接口被描述为抽象操作。</a:t>
            </a:r>
            <a:endParaRPr lang="zh-CN" altLang="en-US" sz="2400">
              <a:solidFill>
                <a:srgbClr val="FF0000"/>
              </a:solidFill>
              <a:sym typeface="+mn-ea"/>
            </a:endParaRPr>
          </a:p>
          <a:p>
            <a:endParaRPr lang="zh-CN" altLang="en-US" sz="2400">
              <a:solidFill>
                <a:srgbClr val="FF0000"/>
              </a:solidFill>
              <a:sym typeface="+mn-ea"/>
            </a:endParaRPr>
          </a:p>
          <a:p>
            <a:endParaRPr lang="zh-CN" altLang="en-US" sz="2400"/>
          </a:p>
        </p:txBody>
      </p:sp>
      <p:pic>
        <p:nvPicPr>
          <p:cNvPr id="3" name="图片 2"/>
          <p:cNvPicPr>
            <a:picLocks noChangeAspect="1"/>
          </p:cNvPicPr>
          <p:nvPr/>
        </p:nvPicPr>
        <p:blipFill>
          <a:blip r:embed="rId1"/>
          <a:stretch>
            <a:fillRect/>
          </a:stretch>
        </p:blipFill>
        <p:spPr>
          <a:xfrm>
            <a:off x="8121015" y="1670685"/>
            <a:ext cx="1857375" cy="1470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2306955"/>
          </a:xfrm>
          <a:prstGeom prst="rect">
            <a:avLst/>
          </a:prstGeom>
          <a:noFill/>
        </p:spPr>
        <p:txBody>
          <a:bodyPr wrap="square" rtlCol="0">
            <a:spAutoFit/>
          </a:bodyPr>
          <a:p>
            <a:r>
              <a:rPr lang="zh-CN" sz="2400" b="1">
                <a:sym typeface="+mn-ea"/>
              </a:rPr>
              <a:t>接口：</a:t>
            </a:r>
            <a:endParaRPr lang="zh-CN" sz="2400" b="1">
              <a:sym typeface="+mn-ea"/>
            </a:endParaRPr>
          </a:p>
          <a:p>
            <a:r>
              <a:rPr lang="en-US" altLang="zh-CN" sz="2400" b="1">
                <a:sym typeface="+mn-ea"/>
              </a:rPr>
              <a:t>	</a:t>
            </a:r>
            <a:r>
              <a:rPr lang="zh-CN" altLang="en-US" sz="2400">
                <a:sym typeface="+mn-ea"/>
              </a:rPr>
              <a:t>接口（</a:t>
            </a:r>
            <a:r>
              <a:rPr lang="en-US" altLang="zh-CN" sz="2400">
                <a:sym typeface="+mn-ea"/>
              </a:rPr>
              <a:t>Interface</a:t>
            </a:r>
            <a:r>
              <a:rPr lang="zh-CN" altLang="en-US" sz="2400">
                <a:sym typeface="+mn-ea"/>
              </a:rPr>
              <a:t>）是描述类的部分行为的一组操作，它也是一个类提供给另一个类的一组操作。通常接口被描述为抽象操作。</a:t>
            </a:r>
            <a:endParaRPr lang="zh-CN" altLang="en-US" sz="2400">
              <a:solidFill>
                <a:srgbClr val="FF0000"/>
              </a:solidFill>
              <a:sym typeface="+mn-ea"/>
            </a:endParaRPr>
          </a:p>
          <a:p>
            <a:endParaRPr lang="zh-CN" altLang="en-US" sz="2400">
              <a:solidFill>
                <a:srgbClr val="FF0000"/>
              </a:solidFill>
              <a:sym typeface="+mn-ea"/>
            </a:endParaRPr>
          </a:p>
          <a:p>
            <a:endParaRPr lang="zh-CN" altLang="en-US" sz="2400"/>
          </a:p>
        </p:txBody>
      </p:sp>
      <p:pic>
        <p:nvPicPr>
          <p:cNvPr id="3" name="图片 2"/>
          <p:cNvPicPr>
            <a:picLocks noChangeAspect="1"/>
          </p:cNvPicPr>
          <p:nvPr/>
        </p:nvPicPr>
        <p:blipFill>
          <a:blip r:embed="rId1"/>
          <a:stretch>
            <a:fillRect/>
          </a:stretch>
        </p:blipFill>
        <p:spPr>
          <a:xfrm>
            <a:off x="8121015" y="1670685"/>
            <a:ext cx="1857375" cy="1470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r="49149"/>
          <a:stretch>
            <a:fillRect/>
          </a:stretch>
        </p:blipFill>
        <p:spPr>
          <a:xfrm>
            <a:off x="0" y="0"/>
            <a:ext cx="4649821" cy="6858000"/>
          </a:xfrm>
          <a:prstGeom prst="rect">
            <a:avLst/>
          </a:prstGeom>
        </p:spPr>
      </p:pic>
      <p:sp>
        <p:nvSpPr>
          <p:cNvPr id="4" name="平行四边形 3"/>
          <p:cNvSpPr/>
          <p:nvPr/>
        </p:nvSpPr>
        <p:spPr>
          <a:xfrm>
            <a:off x="2728105" y="-8873"/>
            <a:ext cx="3034066" cy="6866873"/>
          </a:xfrm>
          <a:prstGeom prst="parallelogram">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3459189" y="0"/>
            <a:ext cx="2336648" cy="6866873"/>
          </a:xfrm>
          <a:prstGeom prst="parallelogram">
            <a:avLst>
              <a:gd name="adj" fmla="val 34159"/>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55287" y="1372212"/>
            <a:ext cx="828675" cy="1106805"/>
          </a:xfrm>
          <a:prstGeom prst="rect">
            <a:avLst/>
          </a:prstGeom>
          <a:noFill/>
        </p:spPr>
        <p:txBody>
          <a:bodyPr wrap="square" rtlCol="0">
            <a:spAutoFit/>
          </a:bodyPr>
          <a:lstStyle/>
          <a:p>
            <a:r>
              <a:rPr lang="en-US" altLang="zh-CN" sz="6600" i="1" u="sng" dirty="0" smtClean="0">
                <a:solidFill>
                  <a:schemeClr val="bg1">
                    <a:lumMod val="95000"/>
                  </a:schemeClr>
                </a:solidFill>
                <a:latin typeface="Broadway" panose="04040905080B02020502" pitchFamily="82" charset="0"/>
              </a:rPr>
              <a:t>1</a:t>
            </a:r>
            <a:endParaRPr lang="en-US" altLang="zh-CN" sz="6600" i="1" u="sng" dirty="0" smtClean="0">
              <a:solidFill>
                <a:schemeClr val="bg1">
                  <a:lumMod val="95000"/>
                </a:schemeClr>
              </a:solidFill>
              <a:latin typeface="Broadway" panose="04040905080B02020502" pitchFamily="82" charset="0"/>
            </a:endParaRPr>
          </a:p>
        </p:txBody>
      </p:sp>
      <p:sp>
        <p:nvSpPr>
          <p:cNvPr id="14" name="文本框 13"/>
          <p:cNvSpPr txBox="1"/>
          <p:nvPr/>
        </p:nvSpPr>
        <p:spPr>
          <a:xfrm>
            <a:off x="4112577" y="3044532"/>
            <a:ext cx="828675" cy="1106805"/>
          </a:xfrm>
          <a:prstGeom prst="rect">
            <a:avLst/>
          </a:prstGeom>
          <a:noFill/>
        </p:spPr>
        <p:txBody>
          <a:bodyPr wrap="square" rtlCol="0">
            <a:spAutoFit/>
          </a:bodyPr>
          <a:lstStyle/>
          <a:p>
            <a:r>
              <a:rPr lang="en-US" altLang="zh-CN" sz="6600" i="1" u="sng" dirty="0" smtClean="0">
                <a:solidFill>
                  <a:schemeClr val="bg1">
                    <a:lumMod val="95000"/>
                  </a:schemeClr>
                </a:solidFill>
                <a:latin typeface="Broadway" panose="04040905080B02020502" pitchFamily="82" charset="0"/>
              </a:rPr>
              <a:t>2</a:t>
            </a:r>
            <a:endParaRPr lang="en-US" altLang="zh-CN" sz="6600" i="1" u="sng" dirty="0" smtClean="0">
              <a:solidFill>
                <a:schemeClr val="bg1">
                  <a:lumMod val="95000"/>
                </a:schemeClr>
              </a:solidFill>
              <a:latin typeface="Broadway" panose="04040905080B02020502" pitchFamily="82" charset="0"/>
            </a:endParaRPr>
          </a:p>
        </p:txBody>
      </p:sp>
      <p:sp>
        <p:nvSpPr>
          <p:cNvPr id="23" name="直角三角形 22"/>
          <p:cNvSpPr/>
          <p:nvPr/>
        </p:nvSpPr>
        <p:spPr>
          <a:xfrm flipH="1">
            <a:off x="11837354" y="3244047"/>
            <a:ext cx="451972" cy="3902901"/>
          </a:xfrm>
          <a:prstGeom prst="rtTriangle">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直角三角形 23"/>
          <p:cNvSpPr/>
          <p:nvPr/>
        </p:nvSpPr>
        <p:spPr>
          <a:xfrm flipH="1">
            <a:off x="11966014" y="3290882"/>
            <a:ext cx="451972" cy="39029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7" name="直接连接符 26"/>
          <p:cNvCxnSpPr/>
          <p:nvPr/>
        </p:nvCxnSpPr>
        <p:spPr>
          <a:xfrm flipH="1">
            <a:off x="3302070" y="-8873"/>
            <a:ext cx="810569" cy="6866873"/>
          </a:xfrm>
          <a:prstGeom prst="line">
            <a:avLst/>
          </a:prstGeom>
          <a:ln w="127000">
            <a:solidFill>
              <a:srgbClr val="198898"/>
            </a:solidFill>
          </a:ln>
        </p:spPr>
        <p:style>
          <a:lnRef idx="1">
            <a:schemeClr val="accent1"/>
          </a:lnRef>
          <a:fillRef idx="0">
            <a:schemeClr val="accent1"/>
          </a:fillRef>
          <a:effectRef idx="0">
            <a:schemeClr val="accent1"/>
          </a:effectRef>
          <a:fontRef idx="minor">
            <a:schemeClr val="tx1"/>
          </a:fontRef>
        </p:style>
      </p:cxnSp>
      <p:sp>
        <p:nvSpPr>
          <p:cNvPr id="32" name="平行四边形 31"/>
          <p:cNvSpPr/>
          <p:nvPr/>
        </p:nvSpPr>
        <p:spPr>
          <a:xfrm>
            <a:off x="5354776" y="147735"/>
            <a:ext cx="2595294" cy="655621"/>
          </a:xfrm>
          <a:prstGeom prst="parallelogram">
            <a:avLst>
              <a:gd name="adj" fmla="val 10062"/>
            </a:avLst>
          </a:prstGeom>
          <a:solidFill>
            <a:srgbClr val="553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smtClean="0"/>
              <a:t>目   录</a:t>
            </a:r>
            <a:endParaRPr lang="zh-CN" altLang="en-US" sz="4000" dirty="0"/>
          </a:p>
        </p:txBody>
      </p:sp>
      <p:sp>
        <p:nvSpPr>
          <p:cNvPr id="25" name="文本框 24"/>
          <p:cNvSpPr txBox="1"/>
          <p:nvPr/>
        </p:nvSpPr>
        <p:spPr>
          <a:xfrm>
            <a:off x="6083935" y="1634150"/>
            <a:ext cx="5204298" cy="583565"/>
          </a:xfrm>
          <a:prstGeom prst="rect">
            <a:avLst/>
          </a:prstGeom>
          <a:noFill/>
        </p:spPr>
        <p:txBody>
          <a:bodyPr wrap="square" rtlCol="0">
            <a:spAutoFit/>
          </a:bodyPr>
          <a:p>
            <a:r>
              <a:rPr lang="en-US" altLang="zh-CN" sz="3200" dirty="0" smtClean="0"/>
              <a:t>UML</a:t>
            </a:r>
            <a:r>
              <a:rPr lang="zh-CN" altLang="en-US" sz="3200" dirty="0" smtClean="0"/>
              <a:t>建模各类图介绍</a:t>
            </a:r>
            <a:endParaRPr lang="zh-CN" altLang="en-US" sz="3200" dirty="0" smtClean="0"/>
          </a:p>
        </p:txBody>
      </p:sp>
      <p:sp>
        <p:nvSpPr>
          <p:cNvPr id="26" name="文本框 25"/>
          <p:cNvSpPr txBox="1"/>
          <p:nvPr/>
        </p:nvSpPr>
        <p:spPr>
          <a:xfrm>
            <a:off x="3918902" y="4750142"/>
            <a:ext cx="828675" cy="1106805"/>
          </a:xfrm>
          <a:prstGeom prst="rect">
            <a:avLst/>
          </a:prstGeom>
          <a:noFill/>
        </p:spPr>
        <p:txBody>
          <a:bodyPr wrap="square" rtlCol="0">
            <a:spAutoFit/>
          </a:bodyPr>
          <a:p>
            <a:r>
              <a:rPr lang="en-US" altLang="zh-CN" sz="6600" i="1" u="sng" dirty="0" smtClean="0">
                <a:solidFill>
                  <a:schemeClr val="bg1">
                    <a:lumMod val="95000"/>
                  </a:schemeClr>
                </a:solidFill>
                <a:latin typeface="Broadway" panose="04040905080B02020502" pitchFamily="82" charset="0"/>
              </a:rPr>
              <a:t>3</a:t>
            </a:r>
            <a:endParaRPr lang="en-US" altLang="zh-CN" sz="6600" i="1" u="sng" dirty="0" smtClean="0">
              <a:solidFill>
                <a:schemeClr val="bg1">
                  <a:lumMod val="95000"/>
                </a:schemeClr>
              </a:solidFill>
              <a:latin typeface="Broadway" panose="04040905080B02020502" pitchFamily="82" charset="0"/>
            </a:endParaRPr>
          </a:p>
        </p:txBody>
      </p:sp>
      <p:sp>
        <p:nvSpPr>
          <p:cNvPr id="28" name="文本框 27"/>
          <p:cNvSpPr txBox="1"/>
          <p:nvPr/>
        </p:nvSpPr>
        <p:spPr>
          <a:xfrm>
            <a:off x="5924550" y="3306740"/>
            <a:ext cx="5204298" cy="583565"/>
          </a:xfrm>
          <a:prstGeom prst="rect">
            <a:avLst/>
          </a:prstGeom>
          <a:noFill/>
        </p:spPr>
        <p:txBody>
          <a:bodyPr wrap="square" rtlCol="0">
            <a:spAutoFit/>
          </a:bodyPr>
          <a:p>
            <a:r>
              <a:rPr lang="zh-CN" sz="3200" dirty="0" smtClean="0"/>
              <a:t>三个问题</a:t>
            </a:r>
            <a:endParaRPr lang="zh-CN" sz="3200" dirty="0" smtClean="0"/>
          </a:p>
        </p:txBody>
      </p:sp>
      <p:sp>
        <p:nvSpPr>
          <p:cNvPr id="29" name="文本框 28"/>
          <p:cNvSpPr txBox="1"/>
          <p:nvPr/>
        </p:nvSpPr>
        <p:spPr>
          <a:xfrm>
            <a:off x="5761990" y="5067595"/>
            <a:ext cx="5204298" cy="583565"/>
          </a:xfrm>
          <a:prstGeom prst="rect">
            <a:avLst/>
          </a:prstGeom>
          <a:noFill/>
        </p:spPr>
        <p:txBody>
          <a:bodyPr wrap="square" rtlCol="0">
            <a:spAutoFit/>
          </a:bodyPr>
          <a:p>
            <a:r>
              <a:rPr lang="zh-CN" sz="3200" dirty="0" smtClean="0"/>
              <a:t>绩效评价</a:t>
            </a:r>
            <a:endParaRPr lang="zh-CN" sz="32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9800" y="1287145"/>
            <a:ext cx="8848725" cy="5262245"/>
          </a:xfrm>
          <a:prstGeom prst="rect">
            <a:avLst/>
          </a:prstGeom>
          <a:noFill/>
        </p:spPr>
        <p:txBody>
          <a:bodyPr wrap="square" rtlCol="0">
            <a:spAutoFit/>
          </a:bodyPr>
          <a:p>
            <a:r>
              <a:rPr lang="zh-CN" sz="2400" b="1">
                <a:sym typeface="+mn-ea"/>
              </a:rPr>
              <a:t>类与类的关系：</a:t>
            </a:r>
            <a:endParaRPr lang="zh-CN" sz="2400" b="1">
              <a:sym typeface="+mn-ea"/>
            </a:endParaRPr>
          </a:p>
          <a:p>
            <a:r>
              <a:rPr lang="zh-CN" sz="2400">
                <a:solidFill>
                  <a:srgbClr val="002060"/>
                </a:solidFill>
                <a:sym typeface="+mn-ea"/>
              </a:rPr>
              <a:t>依赖关系</a:t>
            </a:r>
            <a:r>
              <a:rPr lang="zh-CN" sz="2400">
                <a:sym typeface="+mn-ea"/>
              </a:rPr>
              <a:t>（</a:t>
            </a:r>
            <a:r>
              <a:rPr lang="en-US" altLang="zh-CN" sz="2400">
                <a:sym typeface="+mn-ea"/>
              </a:rPr>
              <a:t>Dependency</a:t>
            </a:r>
            <a:r>
              <a:rPr lang="zh-CN" altLang="en-US" sz="2400">
                <a:sym typeface="+mn-ea"/>
              </a:rPr>
              <a:t>）表示两个或多个模型元素之间语义上的关系。</a:t>
            </a:r>
            <a:endParaRPr lang="zh-CN" altLang="en-US" sz="2400">
              <a:sym typeface="+mn-ea"/>
            </a:endParaRPr>
          </a:p>
          <a:p>
            <a:r>
              <a:rPr lang="en-US" altLang="zh-CN" sz="2400">
                <a:sym typeface="+mn-ea"/>
              </a:rPr>
              <a:t>UML</a:t>
            </a:r>
            <a:r>
              <a:rPr lang="zh-CN" altLang="en-US" sz="2400">
                <a:sym typeface="+mn-ea"/>
              </a:rPr>
              <a:t>定义了</a:t>
            </a:r>
            <a:r>
              <a:rPr lang="en-US" altLang="zh-CN" sz="2400">
                <a:sym typeface="+mn-ea"/>
              </a:rPr>
              <a:t>4</a:t>
            </a:r>
            <a:r>
              <a:rPr lang="zh-CN" altLang="en-US" sz="2400">
                <a:sym typeface="+mn-ea"/>
              </a:rPr>
              <a:t>种基本依赖，分别是</a:t>
            </a:r>
            <a:r>
              <a:rPr lang="zh-CN" altLang="en-US" sz="2400">
                <a:solidFill>
                  <a:srgbClr val="FF0000"/>
                </a:solidFill>
                <a:sym typeface="+mn-ea"/>
              </a:rPr>
              <a:t>使用依赖、抽象依赖、授权依赖和绑定依赖</a:t>
            </a:r>
            <a:r>
              <a:rPr lang="zh-CN" altLang="en-US" sz="2400">
                <a:sym typeface="+mn-ea"/>
              </a:rPr>
              <a:t>。</a:t>
            </a:r>
            <a:endParaRPr lang="zh-CN" altLang="en-US" sz="2400">
              <a:sym typeface="+mn-ea"/>
            </a:endParaRPr>
          </a:p>
          <a:p>
            <a:r>
              <a:rPr lang="zh-CN" altLang="en-US" sz="2400">
                <a:solidFill>
                  <a:schemeClr val="tx1"/>
                </a:solidFill>
                <a:sym typeface="+mn-ea"/>
              </a:rPr>
              <a:t>（</a:t>
            </a:r>
            <a:r>
              <a:rPr lang="en-US" altLang="zh-CN" sz="2400">
                <a:solidFill>
                  <a:schemeClr val="tx1"/>
                </a:solidFill>
                <a:sym typeface="+mn-ea"/>
              </a:rPr>
              <a:t>1</a:t>
            </a:r>
            <a:r>
              <a:rPr lang="zh-CN" altLang="en-US" sz="2400">
                <a:solidFill>
                  <a:schemeClr val="tx1"/>
                </a:solidFill>
                <a:sym typeface="+mn-ea"/>
              </a:rPr>
              <a:t>）使用依赖。它通常表示使用者使用服务提供者所提供的服务实现它的行为。</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2</a:t>
            </a:r>
            <a:r>
              <a:rPr lang="zh-CN" altLang="en-US" sz="2400">
                <a:solidFill>
                  <a:schemeClr val="tx1"/>
                </a:solidFill>
                <a:sym typeface="+mn-ea"/>
              </a:rPr>
              <a:t>）抽象依赖。抽象依赖表示使用者和提供者的关系，它依赖在不同抽象层次上的事物。</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3</a:t>
            </a:r>
            <a:r>
              <a:rPr lang="zh-CN" altLang="en-US" sz="2400">
                <a:solidFill>
                  <a:schemeClr val="tx1"/>
                </a:solidFill>
                <a:sym typeface="+mn-ea"/>
              </a:rPr>
              <a:t>）授权依赖。授权依赖表达了一个事物访问另一个事物的能力。</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4</a:t>
            </a:r>
            <a:r>
              <a:rPr lang="zh-CN" altLang="en-US" sz="2400">
                <a:solidFill>
                  <a:schemeClr val="tx1"/>
                </a:solidFill>
                <a:sym typeface="+mn-ea"/>
              </a:rPr>
              <a:t>）绑定依赖。它表明对目标模板使用给定的实际参数进行实例化。</a:t>
            </a:r>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9800" y="1287145"/>
            <a:ext cx="5113020" cy="1568450"/>
          </a:xfrm>
          <a:prstGeom prst="rect">
            <a:avLst/>
          </a:prstGeom>
          <a:noFill/>
        </p:spPr>
        <p:txBody>
          <a:bodyPr wrap="square" rtlCol="0">
            <a:spAutoFit/>
          </a:bodyPr>
          <a:p>
            <a:r>
              <a:rPr lang="zh-CN" sz="2400" b="1">
                <a:sym typeface="+mn-ea"/>
              </a:rPr>
              <a:t>类与类的关系：</a:t>
            </a:r>
            <a:endParaRPr lang="zh-CN" sz="2400" b="1">
              <a:sym typeface="+mn-ea"/>
            </a:endParaRPr>
          </a:p>
          <a:p>
            <a:r>
              <a:rPr lang="zh-CN" sz="2400">
                <a:solidFill>
                  <a:srgbClr val="002060"/>
                </a:solidFill>
                <a:sym typeface="+mn-ea"/>
              </a:rPr>
              <a:t>依赖关系</a:t>
            </a:r>
            <a:r>
              <a:rPr lang="zh-CN" sz="2400">
                <a:sym typeface="+mn-ea"/>
              </a:rPr>
              <a:t>（</a:t>
            </a:r>
            <a:r>
              <a:rPr lang="en-US" altLang="zh-CN" sz="2400">
                <a:sym typeface="+mn-ea"/>
              </a:rPr>
              <a:t>Dependency</a:t>
            </a:r>
            <a:r>
              <a:rPr lang="zh-CN" altLang="en-US" sz="2400">
                <a:sym typeface="+mn-ea"/>
              </a:rPr>
              <a:t>）</a:t>
            </a:r>
            <a:endParaRPr lang="zh-CN" altLang="en-US" sz="2400">
              <a:sym typeface="+mn-ea"/>
            </a:endParaRPr>
          </a:p>
          <a:p>
            <a:endParaRPr lang="zh-CN" altLang="en-US" sz="2400">
              <a:solidFill>
                <a:schemeClr val="tx1"/>
              </a:solidFill>
              <a:sym typeface="+mn-ea"/>
            </a:endParaRPr>
          </a:p>
          <a:p>
            <a:endParaRPr lang="zh-CN" altLang="en-US" sz="2400"/>
          </a:p>
        </p:txBody>
      </p:sp>
      <p:pic>
        <p:nvPicPr>
          <p:cNvPr id="4" name="图片 3"/>
          <p:cNvPicPr>
            <a:picLocks noChangeAspect="1"/>
          </p:cNvPicPr>
          <p:nvPr/>
        </p:nvPicPr>
        <p:blipFill>
          <a:blip r:embed="rId1"/>
          <a:stretch>
            <a:fillRect/>
          </a:stretch>
        </p:blipFill>
        <p:spPr>
          <a:xfrm>
            <a:off x="6466840" y="1124585"/>
            <a:ext cx="3428365" cy="474281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5113020" cy="230695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泛化关系</a:t>
            </a:r>
            <a:r>
              <a:rPr lang="zh-CN" altLang="en-US" sz="2400">
                <a:sym typeface="+mn-ea"/>
              </a:rPr>
              <a:t>。泛化关系是一种存在于一般元素和特殊元素之间的分类关系，它只使用在类型上，而不是实例上。</a:t>
            </a:r>
            <a:endParaRPr lang="zh-CN" altLang="en-US" sz="2400">
              <a:sym typeface="+mn-ea"/>
            </a:endParaRPr>
          </a:p>
          <a:p>
            <a:endParaRPr lang="zh-CN" altLang="en-US" sz="2400">
              <a:solidFill>
                <a:schemeClr val="tx1"/>
              </a:solidFill>
              <a:sym typeface="+mn-ea"/>
            </a:endParaRPr>
          </a:p>
          <a:p>
            <a:endParaRPr lang="zh-CN" altLang="en-US" sz="2400"/>
          </a:p>
        </p:txBody>
      </p:sp>
      <p:pic>
        <p:nvPicPr>
          <p:cNvPr id="2" name="图片 1"/>
          <p:cNvPicPr>
            <a:picLocks noChangeAspect="1"/>
          </p:cNvPicPr>
          <p:nvPr/>
        </p:nvPicPr>
        <p:blipFill>
          <a:blip r:embed="rId1"/>
          <a:stretch>
            <a:fillRect/>
          </a:stretch>
        </p:blipFill>
        <p:spPr>
          <a:xfrm>
            <a:off x="6869430" y="1456690"/>
            <a:ext cx="3995420" cy="256603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5113020" cy="230695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关联关系</a:t>
            </a:r>
            <a:r>
              <a:rPr lang="zh-CN" altLang="en-US" sz="2400">
                <a:sym typeface="+mn-ea"/>
              </a:rPr>
              <a:t>。关联关系是一种结构关系，它指明一个事物的对象与另一个事物对象之间的联系。</a:t>
            </a:r>
            <a:endParaRPr lang="zh-CN" altLang="en-US" sz="2400">
              <a:sym typeface="+mn-ea"/>
            </a:endParaRPr>
          </a:p>
          <a:p>
            <a:endParaRPr lang="zh-CN" altLang="en-US" sz="2400">
              <a:solidFill>
                <a:schemeClr val="tx1"/>
              </a:solidFill>
              <a:sym typeface="+mn-ea"/>
            </a:endParaRPr>
          </a:p>
          <a:p>
            <a:endParaRPr lang="zh-CN" altLang="en-US" sz="2400"/>
          </a:p>
        </p:txBody>
      </p:sp>
      <p:pic>
        <p:nvPicPr>
          <p:cNvPr id="3" name="图片 2"/>
          <p:cNvPicPr>
            <a:picLocks noChangeAspect="1"/>
          </p:cNvPicPr>
          <p:nvPr/>
        </p:nvPicPr>
        <p:blipFill>
          <a:blip r:embed="rId1"/>
          <a:stretch>
            <a:fillRect/>
          </a:stretch>
        </p:blipFill>
        <p:spPr>
          <a:xfrm>
            <a:off x="6586855" y="836930"/>
            <a:ext cx="4695190" cy="51333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5113020" cy="230695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关联关系</a:t>
            </a:r>
            <a:r>
              <a:rPr lang="zh-CN" altLang="en-US" sz="2400">
                <a:sym typeface="+mn-ea"/>
              </a:rPr>
              <a:t>。关联关系是一种结构关系，它指明一个事物的对象与另一个事物对象之间的联系。</a:t>
            </a:r>
            <a:endParaRPr lang="zh-CN" altLang="en-US" sz="2400">
              <a:sym typeface="+mn-ea"/>
            </a:endParaRPr>
          </a:p>
          <a:p>
            <a:endParaRPr lang="zh-CN" altLang="en-US" sz="2400">
              <a:solidFill>
                <a:schemeClr val="tx1"/>
              </a:solidFill>
              <a:sym typeface="+mn-ea"/>
            </a:endParaRPr>
          </a:p>
          <a:p>
            <a:endParaRPr lang="zh-CN" altLang="en-US" sz="2400"/>
          </a:p>
        </p:txBody>
      </p:sp>
      <p:pic>
        <p:nvPicPr>
          <p:cNvPr id="2" name="图片 1"/>
          <p:cNvPicPr>
            <a:picLocks noChangeAspect="1"/>
          </p:cNvPicPr>
          <p:nvPr/>
        </p:nvPicPr>
        <p:blipFill>
          <a:blip r:embed="rId1"/>
          <a:stretch>
            <a:fillRect/>
          </a:stretch>
        </p:blipFill>
        <p:spPr>
          <a:xfrm>
            <a:off x="6188710" y="959485"/>
            <a:ext cx="5662295" cy="526669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9302115" cy="267652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实现关系</a:t>
            </a:r>
            <a:r>
              <a:rPr lang="zh-CN" altLang="en-US" sz="2400">
                <a:sym typeface="+mn-ea"/>
              </a:rPr>
              <a:t>。实现将一种模型元素与另一种模型元素连接起来，比如类和接口。泛化将同一语义层上的元素连接起来，并且通常都在同一模型内。实现关系则将不同语义层内的元素连接起来，通常建立在不同的模型内。</a:t>
            </a:r>
            <a:endParaRPr lang="zh-CN" altLang="en-US" sz="2400">
              <a:sym typeface="+mn-ea"/>
            </a:endParaRPr>
          </a:p>
          <a:p>
            <a:endParaRPr lang="zh-CN" altLang="en-US" sz="2400">
              <a:solidFill>
                <a:schemeClr val="tx1"/>
              </a:solidFill>
              <a:sym typeface="+mn-ea"/>
            </a:endParaRPr>
          </a:p>
          <a:p>
            <a:endParaRPr lang="zh-CN" altLang="en-US" sz="2400"/>
          </a:p>
        </p:txBody>
      </p:sp>
      <p:pic>
        <p:nvPicPr>
          <p:cNvPr id="4" name="图片 3"/>
          <p:cNvPicPr>
            <a:picLocks noChangeAspect="1"/>
          </p:cNvPicPr>
          <p:nvPr/>
        </p:nvPicPr>
        <p:blipFill>
          <a:blip r:embed="rId1"/>
          <a:stretch>
            <a:fillRect/>
          </a:stretch>
        </p:blipFill>
        <p:spPr>
          <a:xfrm>
            <a:off x="1065530" y="3519170"/>
            <a:ext cx="10445115" cy="281813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5730875" cy="3784600"/>
          </a:xfrm>
          <a:prstGeom prst="rect">
            <a:avLst/>
          </a:prstGeom>
          <a:noFill/>
        </p:spPr>
        <p:txBody>
          <a:bodyPr wrap="square" rtlCol="0">
            <a:spAutoFit/>
          </a:bodyPr>
          <a:p>
            <a:r>
              <a:rPr lang="zh-CN" sz="2400" b="1">
                <a:sym typeface="+mn-ea"/>
              </a:rPr>
              <a:t>状态机图</a:t>
            </a:r>
            <a:endParaRPr lang="zh-CN" sz="2400" b="1">
              <a:sym typeface="+mn-ea"/>
            </a:endParaRPr>
          </a:p>
          <a:p>
            <a:r>
              <a:rPr lang="zh-CN" altLang="en-US" sz="2400">
                <a:sym typeface="+mn-ea"/>
              </a:rPr>
              <a:t>状态机图是系统分析的常用工具之一，它通过建立类对象的生存周期模型来描述对象随时间变化的动态行为。</a:t>
            </a:r>
            <a:endParaRPr lang="zh-CN" altLang="en-US" sz="2400">
              <a:sym typeface="+mn-ea"/>
            </a:endParaRPr>
          </a:p>
          <a:p>
            <a:endParaRPr lang="zh-CN" altLang="en-US" sz="2400">
              <a:sym typeface="+mn-ea"/>
            </a:endParaRPr>
          </a:p>
          <a:p>
            <a:r>
              <a:rPr lang="zh-CN" altLang="en-US" sz="2400" b="1">
                <a:sym typeface="+mn-ea"/>
              </a:rPr>
              <a:t>状态机图的基本元素</a:t>
            </a:r>
            <a:endParaRPr lang="zh-CN" altLang="en-US" sz="2400" b="1">
              <a:sym typeface="+mn-ea"/>
            </a:endParaRPr>
          </a:p>
          <a:p>
            <a:r>
              <a:rPr lang="en-US" altLang="zh-CN" sz="2400">
                <a:sym typeface="+mn-ea"/>
              </a:rPr>
              <a:t>1.</a:t>
            </a:r>
            <a:r>
              <a:rPr lang="zh-CN" altLang="en-US" sz="2400">
                <a:sym typeface="+mn-ea"/>
              </a:rPr>
              <a:t>状态</a:t>
            </a:r>
            <a:endParaRPr lang="zh-CN" altLang="en-US" sz="2400">
              <a:sym typeface="+mn-ea"/>
            </a:endParaRPr>
          </a:p>
          <a:p>
            <a:r>
              <a:rPr lang="en-US" altLang="zh-CN" sz="2400">
                <a:sym typeface="+mn-ea"/>
              </a:rPr>
              <a:t>2.</a:t>
            </a:r>
            <a:r>
              <a:rPr lang="zh-CN" altLang="en-US" sz="2400">
                <a:sym typeface="+mn-ea"/>
              </a:rPr>
              <a:t>转换</a:t>
            </a:r>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4154170"/>
          </a:xfrm>
          <a:prstGeom prst="rect">
            <a:avLst/>
          </a:prstGeom>
          <a:noFill/>
        </p:spPr>
        <p:txBody>
          <a:bodyPr wrap="square" rtlCol="0">
            <a:spAutoFit/>
          </a:bodyPr>
          <a:p>
            <a:r>
              <a:rPr lang="zh-CN" sz="2400" b="1">
                <a:solidFill>
                  <a:srgbClr val="FF0000"/>
                </a:solidFill>
                <a:sym typeface="+mn-ea"/>
              </a:rPr>
              <a:t>状态</a:t>
            </a:r>
            <a:endParaRPr lang="zh-CN" sz="2400" b="1">
              <a:solidFill>
                <a:srgbClr val="FF0000"/>
              </a:solidFill>
              <a:sym typeface="+mn-ea"/>
            </a:endParaRPr>
          </a:p>
          <a:p>
            <a:r>
              <a:rPr lang="zh-CN" altLang="en-US" sz="2400">
                <a:sym typeface="+mn-ea"/>
              </a:rPr>
              <a:t>一个对象的状态具体由以下</a:t>
            </a:r>
            <a:r>
              <a:rPr lang="en-US" altLang="zh-CN" sz="2400">
                <a:sym typeface="+mn-ea"/>
              </a:rPr>
              <a:t>5</a:t>
            </a:r>
            <a:r>
              <a:rPr lang="zh-CN" altLang="en-US" sz="2400">
                <a:sym typeface="+mn-ea"/>
              </a:rPr>
              <a:t>个部分组成：名称：</a:t>
            </a:r>
            <a:endParaRPr lang="zh-CN" altLang="en-US" sz="2400">
              <a:sym typeface="+mn-ea"/>
            </a:endParaRPr>
          </a:p>
          <a:p>
            <a:r>
              <a:rPr lang="zh-CN" altLang="en-US" sz="2400">
                <a:sym typeface="+mn-ea"/>
              </a:rPr>
              <a:t>名称是一个将状态与其他状态区分开来的文本字符串。</a:t>
            </a:r>
            <a:endParaRPr lang="zh-CN" altLang="en-US" sz="2400">
              <a:sym typeface="+mn-ea"/>
            </a:endParaRPr>
          </a:p>
          <a:p>
            <a:r>
              <a:rPr lang="zh-CN" altLang="en-US" sz="2400" b="1">
                <a:sym typeface="+mn-ea"/>
              </a:rPr>
              <a:t>进入</a:t>
            </a:r>
            <a:r>
              <a:rPr lang="en-US" altLang="zh-CN" sz="2400" b="1">
                <a:sym typeface="+mn-ea"/>
              </a:rPr>
              <a:t>/</a:t>
            </a:r>
            <a:r>
              <a:rPr lang="zh-CN" altLang="en-US" sz="2400" b="1">
                <a:sym typeface="+mn-ea"/>
              </a:rPr>
              <a:t>退出动作：</a:t>
            </a:r>
            <a:endParaRPr lang="zh-CN" altLang="en-US" sz="2400" b="1">
              <a:sym typeface="+mn-ea"/>
            </a:endParaRPr>
          </a:p>
          <a:p>
            <a:r>
              <a:rPr lang="zh-CN" altLang="en-US" sz="2400">
                <a:sym typeface="+mn-ea"/>
              </a:rPr>
              <a:t>表示进入</a:t>
            </a:r>
            <a:r>
              <a:rPr lang="en-US" altLang="zh-CN" sz="2400">
                <a:sym typeface="+mn-ea"/>
              </a:rPr>
              <a:t>/</a:t>
            </a:r>
            <a:r>
              <a:rPr lang="zh-CN" altLang="en-US" sz="2400">
                <a:sym typeface="+mn-ea"/>
              </a:rPr>
              <a:t>退出这个状态所执行的动作。</a:t>
            </a:r>
            <a:endParaRPr lang="zh-CN" altLang="en-US" sz="2400">
              <a:sym typeface="+mn-ea"/>
            </a:endParaRPr>
          </a:p>
          <a:p>
            <a:r>
              <a:rPr lang="zh-CN" altLang="en-US" sz="2400" b="1">
                <a:sym typeface="+mn-ea"/>
              </a:rPr>
              <a:t>内部转换：</a:t>
            </a:r>
            <a:endParaRPr lang="zh-CN" altLang="en-US" sz="2400" b="1">
              <a:sym typeface="+mn-ea"/>
            </a:endParaRPr>
          </a:p>
          <a:p>
            <a:r>
              <a:rPr lang="zh-CN" altLang="en-US" sz="2400">
                <a:sym typeface="+mn-ea"/>
              </a:rPr>
              <a:t>内部转换使事件可以在不退出状态的情况下载状态内得到处理，从而可以避免出发进入或退出操作。</a:t>
            </a:r>
            <a:endParaRPr lang="zh-CN" altLang="en-US" sz="2400">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8627110" cy="3784600"/>
          </a:xfrm>
          <a:prstGeom prst="rect">
            <a:avLst/>
          </a:prstGeom>
          <a:noFill/>
        </p:spPr>
        <p:txBody>
          <a:bodyPr wrap="square" rtlCol="0">
            <a:spAutoFit/>
          </a:bodyPr>
          <a:p>
            <a:r>
              <a:rPr lang="zh-CN" altLang="en-US" sz="2400" b="1">
                <a:sym typeface="+mn-ea"/>
              </a:rPr>
              <a:t>子状态：</a:t>
            </a:r>
            <a:endParaRPr lang="zh-CN" altLang="en-US" sz="2400" b="1">
              <a:sym typeface="+mn-ea"/>
            </a:endParaRPr>
          </a:p>
          <a:p>
            <a:r>
              <a:rPr lang="en-US" altLang="zh-CN" sz="2400">
                <a:sym typeface="+mn-ea"/>
              </a:rPr>
              <a:t>UML</a:t>
            </a:r>
            <a:r>
              <a:rPr lang="zh-CN" altLang="en-US" sz="2400">
                <a:sym typeface="+mn-ea"/>
              </a:rPr>
              <a:t>状态机图中嵌套在另外一个状态中的状态称为子状态，简单状态是没有子结构的状态。具有子状态的状态被称为组合状态。</a:t>
            </a:r>
            <a:endParaRPr lang="zh-CN" altLang="en-US" sz="2400">
              <a:sym typeface="+mn-ea"/>
            </a:endParaRPr>
          </a:p>
          <a:p>
            <a:r>
              <a:rPr lang="zh-CN" altLang="en-US" sz="2400" b="1">
                <a:sym typeface="+mn-ea"/>
              </a:rPr>
              <a:t>延迟事件：</a:t>
            </a:r>
            <a:endParaRPr lang="zh-CN" altLang="en-US" sz="2400" b="1">
              <a:sym typeface="+mn-ea"/>
            </a:endParaRPr>
          </a:p>
          <a:p>
            <a:r>
              <a:rPr lang="zh-CN" altLang="en-US" sz="2400">
                <a:sym typeface="+mn-ea"/>
              </a:rPr>
              <a:t>延迟事件是其处理过程被推迟的时间，它们的处理过程要到事件不被延迟的状态被激活时才会执行。</a:t>
            </a:r>
            <a:endParaRPr lang="zh-CN" altLang="en-US" sz="2400">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4892675"/>
          </a:xfrm>
          <a:prstGeom prst="rect">
            <a:avLst/>
          </a:prstGeom>
          <a:noFill/>
        </p:spPr>
        <p:txBody>
          <a:bodyPr wrap="square" rtlCol="0">
            <a:spAutoFit/>
          </a:bodyPr>
          <a:p>
            <a:r>
              <a:rPr lang="zh-CN" sz="2400" b="1">
                <a:solidFill>
                  <a:srgbClr val="FF0000"/>
                </a:solidFill>
                <a:sym typeface="+mn-ea"/>
              </a:rPr>
              <a:t>转换</a:t>
            </a:r>
            <a:endParaRPr lang="zh-CN" sz="2400" b="1">
              <a:solidFill>
                <a:srgbClr val="FF0000"/>
              </a:solidFill>
              <a:sym typeface="+mn-ea"/>
            </a:endParaRPr>
          </a:p>
          <a:p>
            <a:r>
              <a:rPr lang="zh-CN" altLang="en-US" sz="2400" b="1">
                <a:solidFill>
                  <a:schemeClr val="tx1"/>
                </a:solidFill>
                <a:sym typeface="+mn-ea"/>
              </a:rPr>
              <a:t>转换是由如下</a:t>
            </a:r>
            <a:r>
              <a:rPr lang="en-US" altLang="zh-CN" sz="2400" b="1">
                <a:solidFill>
                  <a:schemeClr val="tx1"/>
                </a:solidFill>
                <a:sym typeface="+mn-ea"/>
              </a:rPr>
              <a:t>5</a:t>
            </a:r>
            <a:r>
              <a:rPr lang="zh-CN" altLang="en-US" sz="2400" b="1">
                <a:solidFill>
                  <a:schemeClr val="tx1"/>
                </a:solidFill>
                <a:sym typeface="+mn-ea"/>
              </a:rPr>
              <a:t>部分组成：</a:t>
            </a:r>
            <a:endParaRPr lang="zh-CN" altLang="en-US" sz="2400" b="1">
              <a:solidFill>
                <a:schemeClr val="tx1"/>
              </a:solidFill>
              <a:sym typeface="+mn-ea"/>
            </a:endParaRPr>
          </a:p>
          <a:p>
            <a:r>
              <a:rPr lang="en-US" altLang="zh-CN" sz="2400" b="1">
                <a:solidFill>
                  <a:schemeClr val="tx1"/>
                </a:solidFill>
                <a:sym typeface="+mn-ea"/>
              </a:rPr>
              <a:t>1.</a:t>
            </a:r>
            <a:r>
              <a:rPr lang="zh-CN" altLang="en-US" sz="2400" b="1">
                <a:solidFill>
                  <a:schemeClr val="tx1"/>
                </a:solidFill>
                <a:sym typeface="+mn-ea"/>
              </a:rPr>
              <a:t>源状态</a:t>
            </a:r>
            <a:endParaRPr lang="zh-CN" altLang="en-US" sz="2400" b="1">
              <a:solidFill>
                <a:schemeClr val="tx1"/>
              </a:solidFill>
              <a:sym typeface="+mn-ea"/>
            </a:endParaRPr>
          </a:p>
          <a:p>
            <a:r>
              <a:rPr lang="zh-CN" altLang="en-US" sz="2400">
                <a:solidFill>
                  <a:schemeClr val="tx1"/>
                </a:solidFill>
                <a:sym typeface="+mn-ea"/>
              </a:rPr>
              <a:t>对象在被激发前所处的状态就是转换的源状态。</a:t>
            </a:r>
            <a:endParaRPr lang="zh-CN" altLang="en-US" sz="2400">
              <a:solidFill>
                <a:schemeClr val="tx1"/>
              </a:solidFill>
              <a:sym typeface="+mn-ea"/>
            </a:endParaRPr>
          </a:p>
          <a:p>
            <a:r>
              <a:rPr lang="en-US" altLang="zh-CN" sz="2400" b="1">
                <a:solidFill>
                  <a:schemeClr val="tx1"/>
                </a:solidFill>
                <a:sym typeface="+mn-ea"/>
              </a:rPr>
              <a:t>2.</a:t>
            </a:r>
            <a:r>
              <a:rPr lang="zh-CN" altLang="en-US" sz="2400" b="1">
                <a:solidFill>
                  <a:schemeClr val="tx1"/>
                </a:solidFill>
                <a:sym typeface="+mn-ea"/>
              </a:rPr>
              <a:t>触发事件</a:t>
            </a:r>
            <a:endParaRPr lang="zh-CN" altLang="en-US" sz="2400" b="1">
              <a:solidFill>
                <a:schemeClr val="tx1"/>
              </a:solidFill>
              <a:sym typeface="+mn-ea"/>
            </a:endParaRPr>
          </a:p>
          <a:p>
            <a:r>
              <a:rPr lang="zh-CN" altLang="en-US" sz="2400">
                <a:solidFill>
                  <a:schemeClr val="tx1"/>
                </a:solidFill>
                <a:sym typeface="+mn-ea"/>
              </a:rPr>
              <a:t>转换的触发事件就是引起转变的，是转移的诱因。</a:t>
            </a:r>
            <a:endParaRPr lang="zh-CN" altLang="en-US" sz="2400">
              <a:solidFill>
                <a:schemeClr val="tx1"/>
              </a:solidFill>
              <a:sym typeface="+mn-ea"/>
            </a:endParaRPr>
          </a:p>
          <a:p>
            <a:r>
              <a:rPr lang="en-US" altLang="zh-CN" sz="2400" b="1">
                <a:solidFill>
                  <a:schemeClr val="tx1"/>
                </a:solidFill>
                <a:sym typeface="+mn-ea"/>
              </a:rPr>
              <a:t>3.</a:t>
            </a:r>
            <a:r>
              <a:rPr lang="zh-CN" altLang="en-US" sz="2400" b="1">
                <a:solidFill>
                  <a:schemeClr val="tx1"/>
                </a:solidFill>
                <a:sym typeface="+mn-ea"/>
              </a:rPr>
              <a:t>监护条件</a:t>
            </a:r>
            <a:endParaRPr lang="zh-CN" altLang="en-US" sz="2400" b="1">
              <a:solidFill>
                <a:schemeClr val="tx1"/>
              </a:solidFill>
              <a:sym typeface="+mn-ea"/>
            </a:endParaRPr>
          </a:p>
          <a:p>
            <a:r>
              <a:rPr lang="zh-CN" altLang="en-US" sz="2400">
                <a:solidFill>
                  <a:schemeClr val="tx1"/>
                </a:solidFill>
                <a:sym typeface="+mn-ea"/>
              </a:rPr>
              <a:t>当转移的触发事件发生时，将对监护条件进行求值。监护条件是一个方括号括起来的布尔表达式，它被放在触发条件的后面。</a:t>
            </a:r>
            <a:endParaRPr lang="zh-CN" altLang="en-US" sz="2400">
              <a:solidFill>
                <a:schemeClr val="tx1"/>
              </a:solidFill>
              <a:sym typeface="+mn-ea"/>
            </a:endParaRPr>
          </a:p>
          <a:p>
            <a:endParaRPr lang="zh-CN" altLang="en-US" sz="2400" b="1">
              <a:solidFill>
                <a:schemeClr val="tx1"/>
              </a:solidFill>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0570" b="26716"/>
          <a:stretch>
            <a:fillRect/>
          </a:stretch>
        </p:blipFill>
        <p:spPr>
          <a:xfrm>
            <a:off x="0" y="-25400"/>
            <a:ext cx="12192000" cy="3695700"/>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一</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en-US" altLang="zh-CN" sz="4000" dirty="0"/>
                <a:t>UML</a:t>
              </a:r>
              <a:r>
                <a:rPr lang="zh-CN" altLang="en-US" sz="4000" dirty="0"/>
                <a:t>建模各类图</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3046095"/>
          </a:xfrm>
          <a:prstGeom prst="rect">
            <a:avLst/>
          </a:prstGeom>
          <a:noFill/>
        </p:spPr>
        <p:txBody>
          <a:bodyPr wrap="square" rtlCol="0">
            <a:spAutoFit/>
          </a:bodyPr>
          <a:p>
            <a:r>
              <a:rPr lang="en-US" altLang="zh-CN" sz="2400" b="1">
                <a:solidFill>
                  <a:schemeClr val="tx1"/>
                </a:solidFill>
                <a:sym typeface="+mn-ea"/>
              </a:rPr>
              <a:t>4.</a:t>
            </a:r>
            <a:r>
              <a:rPr lang="zh-CN" altLang="en-US" sz="2400" b="1">
                <a:solidFill>
                  <a:schemeClr val="tx1"/>
                </a:solidFill>
                <a:sym typeface="+mn-ea"/>
              </a:rPr>
              <a:t>动作</a:t>
            </a:r>
            <a:endParaRPr lang="zh-CN" altLang="en-US" sz="2400" b="1">
              <a:solidFill>
                <a:schemeClr val="tx1"/>
              </a:solidFill>
              <a:sym typeface="+mn-ea"/>
            </a:endParaRPr>
          </a:p>
          <a:p>
            <a:r>
              <a:rPr lang="zh-CN" altLang="en-US" sz="2400">
                <a:solidFill>
                  <a:schemeClr val="tx1"/>
                </a:solidFill>
                <a:sym typeface="+mn-ea"/>
              </a:rPr>
              <a:t>当转换发生时，它对应的动作被执行。</a:t>
            </a:r>
            <a:endParaRPr lang="zh-CN" altLang="en-US" sz="2400">
              <a:solidFill>
                <a:schemeClr val="tx1"/>
              </a:solidFill>
              <a:sym typeface="+mn-ea"/>
            </a:endParaRPr>
          </a:p>
          <a:p>
            <a:r>
              <a:rPr lang="en-US" altLang="zh-CN" sz="2400" b="1">
                <a:solidFill>
                  <a:schemeClr val="tx1"/>
                </a:solidFill>
                <a:sym typeface="+mn-ea"/>
              </a:rPr>
              <a:t>5.</a:t>
            </a:r>
            <a:r>
              <a:rPr lang="zh-CN" altLang="en-US" sz="2400" b="1">
                <a:solidFill>
                  <a:schemeClr val="tx1"/>
                </a:solidFill>
                <a:sym typeface="+mn-ea"/>
              </a:rPr>
              <a:t>目标状态</a:t>
            </a:r>
            <a:endParaRPr lang="zh-CN" altLang="en-US" sz="2400" b="1">
              <a:solidFill>
                <a:schemeClr val="tx1"/>
              </a:solidFill>
              <a:sym typeface="+mn-ea"/>
            </a:endParaRPr>
          </a:p>
          <a:p>
            <a:r>
              <a:rPr lang="zh-CN" altLang="en-US" sz="2400">
                <a:solidFill>
                  <a:schemeClr val="tx1"/>
                </a:solidFill>
                <a:sym typeface="+mn-ea"/>
              </a:rPr>
              <a:t>转换使对象从一个状态转到另一个状态。当转换完成后，对象的状态发生了变化，这时所处的状态就是转换的目标状态。</a:t>
            </a:r>
            <a:endParaRPr lang="zh-CN" altLang="en-US" sz="2400">
              <a:solidFill>
                <a:schemeClr val="tx1"/>
              </a:solidFill>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0138"/>
            <a:ext cx="5204298" cy="583565"/>
          </a:xfrm>
          <a:prstGeom prst="rect">
            <a:avLst/>
          </a:prstGeom>
          <a:noFill/>
        </p:spPr>
        <p:txBody>
          <a:bodyPr wrap="square" rtlCol="0">
            <a:spAutoFit/>
          </a:bodyPr>
          <a:lstStyle/>
          <a:p>
            <a:r>
              <a:rPr lang="zh-CN" sz="3200" dirty="0" smtClean="0">
                <a:solidFill>
                  <a:srgbClr val="198898"/>
                </a:solidFill>
              </a:rPr>
              <a:t>状态图例子</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4234180" y="833755"/>
            <a:ext cx="3723640" cy="519049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89075"/>
            <a:ext cx="7102475" cy="2676525"/>
          </a:xfrm>
          <a:prstGeom prst="rect">
            <a:avLst/>
          </a:prstGeom>
          <a:noFill/>
        </p:spPr>
        <p:txBody>
          <a:bodyPr wrap="square" rtlCol="0">
            <a:spAutoFit/>
          </a:bodyPr>
          <a:p>
            <a:r>
              <a:rPr lang="zh-CN" sz="2400" b="1"/>
              <a:t>顺序图</a:t>
            </a:r>
            <a:r>
              <a:rPr lang="zh-CN" sz="2400"/>
              <a:t>（</a:t>
            </a:r>
            <a:r>
              <a:rPr lang="en-US" altLang="zh-CN" sz="2400"/>
              <a:t>Sqeuence Diagram</a:t>
            </a:r>
            <a:r>
              <a:rPr lang="zh-CN" altLang="en-US" sz="2400"/>
              <a:t>）是强调消息时间顺序的交互图，它描述了对象之间传送消息的时间顺序，用于表示用例中的行为顺序。顺序图将交互关系表示为一个二维图。横向轴代表了在协作中个独立对象的行为顺序。</a:t>
            </a:r>
            <a:endParaRPr lang="zh-CN" altLang="en-US" sz="2400"/>
          </a:p>
          <a:p>
            <a:r>
              <a:rPr lang="zh-CN" altLang="en-US" sz="2400">
                <a:solidFill>
                  <a:srgbClr val="FF0000"/>
                </a:solidFill>
              </a:rPr>
              <a:t>顺序图的主要用途之一，是把用例表达的需求，转化为进一步、更加正式层次的精细表达。</a:t>
            </a:r>
            <a:endParaRPr lang="zh-CN" altLang="en-US" sz="2400">
              <a:solidFill>
                <a:srgbClr val="FF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7102475" cy="3784600"/>
          </a:xfrm>
          <a:prstGeom prst="rect">
            <a:avLst/>
          </a:prstGeom>
          <a:noFill/>
        </p:spPr>
        <p:txBody>
          <a:bodyPr wrap="square" rtlCol="0">
            <a:spAutoFit/>
          </a:bodyPr>
          <a:p>
            <a:r>
              <a:rPr lang="zh-CN" sz="2400" b="1"/>
              <a:t>顺序图的基本内容：</a:t>
            </a:r>
            <a:endParaRPr lang="zh-CN" sz="2400" b="1"/>
          </a:p>
          <a:p>
            <a:r>
              <a:rPr lang="en-US" altLang="zh-CN" sz="2400" b="1"/>
              <a:t>1.</a:t>
            </a:r>
            <a:r>
              <a:rPr lang="zh-CN" altLang="en-US" sz="2400" b="1"/>
              <a:t>角色</a:t>
            </a:r>
            <a:endParaRPr lang="zh-CN" altLang="en-US" sz="2400" b="1"/>
          </a:p>
          <a:p>
            <a:r>
              <a:rPr lang="zh-CN" altLang="en-US" sz="2400"/>
              <a:t>系统角色可以是人或其他的系统或者其子系统。</a:t>
            </a:r>
            <a:endParaRPr lang="zh-CN" altLang="en-US" sz="2400"/>
          </a:p>
          <a:p>
            <a:r>
              <a:rPr lang="en-US" altLang="zh-CN" sz="2400" b="1"/>
              <a:t>2.</a:t>
            </a:r>
            <a:r>
              <a:rPr lang="zh-CN" altLang="en-US" sz="2400" b="1"/>
              <a:t>对象</a:t>
            </a:r>
            <a:endParaRPr lang="zh-CN" altLang="en-US" sz="2400" b="1"/>
          </a:p>
          <a:p>
            <a:r>
              <a:rPr lang="zh-CN" altLang="en-US" sz="2400"/>
              <a:t>顺序图中的对象在概念上和它在类图中的定义是一致的，它们之间可以进行交互，交互的顺序按时间的顺序。</a:t>
            </a:r>
            <a:endParaRPr lang="zh-CN" altLang="en-US" sz="2400"/>
          </a:p>
          <a:p>
            <a:r>
              <a:rPr lang="en-US" altLang="zh-CN" sz="2400" b="1"/>
              <a:t>3.</a:t>
            </a:r>
            <a:r>
              <a:rPr lang="zh-CN" altLang="en-US" sz="2400" b="1"/>
              <a:t>生命线</a:t>
            </a:r>
            <a:endParaRPr lang="zh-CN" altLang="en-US" sz="2400" b="1"/>
          </a:p>
          <a:p>
            <a:r>
              <a:rPr lang="zh-CN" altLang="en-US" sz="2400"/>
              <a:t>生命线代表顺序图中对象在一段时间内的存在。</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7102475" cy="3415030"/>
          </a:xfrm>
          <a:prstGeom prst="rect">
            <a:avLst/>
          </a:prstGeom>
          <a:noFill/>
        </p:spPr>
        <p:txBody>
          <a:bodyPr wrap="square" rtlCol="0">
            <a:spAutoFit/>
          </a:bodyPr>
          <a:p>
            <a:r>
              <a:rPr lang="zh-CN" sz="2400" b="1"/>
              <a:t>顺序图的基本内容：</a:t>
            </a:r>
            <a:endParaRPr lang="zh-CN" sz="2400" b="1"/>
          </a:p>
          <a:p>
            <a:r>
              <a:rPr lang="en-US" altLang="zh-CN" sz="2400" b="1">
                <a:sym typeface="+mn-ea"/>
              </a:rPr>
              <a:t>4.</a:t>
            </a:r>
            <a:r>
              <a:rPr lang="zh-CN" altLang="en-US" sz="2400" b="1">
                <a:sym typeface="+mn-ea"/>
              </a:rPr>
              <a:t>激活期</a:t>
            </a:r>
            <a:endParaRPr lang="zh-CN" altLang="en-US" sz="2400" b="1"/>
          </a:p>
          <a:p>
            <a:r>
              <a:rPr lang="zh-CN" altLang="en-US" sz="2400">
                <a:sym typeface="+mn-ea"/>
              </a:rPr>
              <a:t>激活期也被称为控制焦点，代表顺序图中的对象执行一项操作的时期，是顺序图中表示时间段的符号，在这个时间段内对象将执行相应的操作。</a:t>
            </a:r>
            <a:endParaRPr lang="zh-CN" altLang="en-US" sz="2400"/>
          </a:p>
          <a:p>
            <a:r>
              <a:rPr lang="en-US" altLang="zh-CN" sz="2400" b="1"/>
              <a:t>5.</a:t>
            </a:r>
            <a:r>
              <a:rPr lang="zh-CN" altLang="en-US" sz="2400" b="1"/>
              <a:t>消息</a:t>
            </a:r>
            <a:endParaRPr lang="zh-CN" altLang="en-US" sz="2400" b="1"/>
          </a:p>
          <a:p>
            <a:r>
              <a:rPr lang="zh-CN" altLang="en-US" sz="2400"/>
              <a:t>消息是对象之间某种形式的通信，在垂直生命线之间，用带有箭头的线并附以消息表达式方式表示。</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6263640" cy="2306955"/>
          </a:xfrm>
          <a:prstGeom prst="rect">
            <a:avLst/>
          </a:prstGeom>
          <a:noFill/>
        </p:spPr>
        <p:txBody>
          <a:bodyPr wrap="square" rtlCol="0">
            <a:spAutoFit/>
          </a:bodyPr>
          <a:p>
            <a:r>
              <a:rPr lang="zh-CN" sz="2400" b="1"/>
              <a:t>约束</a:t>
            </a:r>
            <a:endParaRPr lang="zh-CN" sz="2400" b="1"/>
          </a:p>
          <a:p>
            <a:r>
              <a:rPr lang="zh-CN" sz="2400"/>
              <a:t>当为对象的交互建模时，有时需要在某种条件满足时消息才会传递给对象。约束在</a:t>
            </a:r>
            <a:r>
              <a:rPr lang="en-US" altLang="zh-CN" sz="2400"/>
              <a:t>UML</a:t>
            </a:r>
            <a:r>
              <a:rPr lang="zh-CN" altLang="en-US" sz="2400"/>
              <a:t>图中用作控制流。一个约束只能被分配到一个单一消息。</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3312160" y="1573530"/>
            <a:ext cx="4583430" cy="454787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sp>
        <p:nvSpPr>
          <p:cNvPr id="10" name="文本框 9"/>
          <p:cNvSpPr txBox="1"/>
          <p:nvPr/>
        </p:nvSpPr>
        <p:spPr>
          <a:xfrm>
            <a:off x="968375" y="1479550"/>
            <a:ext cx="6263640" cy="3046095"/>
          </a:xfrm>
          <a:prstGeom prst="rect">
            <a:avLst/>
          </a:prstGeom>
          <a:noFill/>
        </p:spPr>
        <p:txBody>
          <a:bodyPr wrap="square" rtlCol="0">
            <a:spAutoFit/>
          </a:bodyPr>
          <a:p>
            <a:r>
              <a:rPr lang="zh-CN" sz="2400" b="1"/>
              <a:t>通信图 </a:t>
            </a:r>
            <a:endParaRPr lang="zh-CN" sz="2400" b="1"/>
          </a:p>
          <a:p>
            <a:r>
              <a:rPr lang="zh-CN" altLang="en-US" sz="2400"/>
              <a:t>通信图 </a:t>
            </a:r>
            <a:r>
              <a:rPr lang="zh-CN" sz="2400">
                <a:solidFill>
                  <a:srgbClr val="FF0000"/>
                </a:solidFill>
                <a:sym typeface="+mn-ea"/>
              </a:rPr>
              <a:t>又名协作图</a:t>
            </a:r>
            <a:endParaRPr lang="zh-CN" altLang="en-US" sz="2400">
              <a:solidFill>
                <a:srgbClr val="FF0000"/>
              </a:solidFill>
              <a:sym typeface="+mn-ea"/>
            </a:endParaRPr>
          </a:p>
          <a:p>
            <a:r>
              <a:rPr lang="zh-CN" altLang="en-US" sz="2400"/>
              <a:t>（</a:t>
            </a:r>
            <a:r>
              <a:rPr lang="en-US" altLang="zh-CN" sz="2400"/>
              <a:t>Collaboration Diagram/Communication Diagram)</a:t>
            </a:r>
            <a:r>
              <a:rPr lang="zh-CN" altLang="en-US" sz="2400"/>
              <a:t>。</a:t>
            </a:r>
            <a:r>
              <a:rPr lang="en-US" altLang="zh-CN" sz="2400">
                <a:solidFill>
                  <a:srgbClr val="FF0000"/>
                </a:solidFill>
              </a:rPr>
              <a:t>UML2.0</a:t>
            </a:r>
            <a:r>
              <a:rPr lang="zh-CN" altLang="en-US" sz="2400">
                <a:solidFill>
                  <a:srgbClr val="FF0000"/>
                </a:solidFill>
              </a:rPr>
              <a:t>后不再有协作图的说法。</a:t>
            </a:r>
            <a:r>
              <a:rPr lang="zh-CN" altLang="en-US" sz="2400"/>
              <a:t>作为一个结构事物用于表达静态结构和动态行为的概念组合，表达不同事物相互协作完成一个复杂功能。</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sp>
        <p:nvSpPr>
          <p:cNvPr id="10" name="文本框 9"/>
          <p:cNvSpPr txBox="1"/>
          <p:nvPr/>
        </p:nvSpPr>
        <p:spPr>
          <a:xfrm>
            <a:off x="968375" y="1479550"/>
            <a:ext cx="9497060" cy="4523105"/>
          </a:xfrm>
          <a:prstGeom prst="rect">
            <a:avLst/>
          </a:prstGeom>
          <a:noFill/>
        </p:spPr>
        <p:txBody>
          <a:bodyPr wrap="square" rtlCol="0">
            <a:spAutoFit/>
          </a:bodyPr>
          <a:p>
            <a:r>
              <a:rPr lang="zh-CN" sz="2400" b="1"/>
              <a:t>通信图的基本内容</a:t>
            </a:r>
            <a:endParaRPr lang="zh-CN" sz="2400" b="1"/>
          </a:p>
          <a:p>
            <a:r>
              <a:rPr lang="en-US" altLang="zh-CN" sz="2400" b="1"/>
              <a:t>1.</a:t>
            </a:r>
            <a:r>
              <a:rPr lang="zh-CN" altLang="en-US" sz="2400" b="1"/>
              <a:t>活动者</a:t>
            </a:r>
            <a:endParaRPr lang="zh-CN" altLang="en-US" sz="2400" b="1"/>
          </a:p>
          <a:p>
            <a:r>
              <a:rPr lang="zh-CN" altLang="en-US" sz="2400"/>
              <a:t>活动者发出主动操作的对象，负责发送初始消息，启动一个操作。</a:t>
            </a:r>
            <a:endParaRPr lang="zh-CN" altLang="en-US" sz="2400" b="1"/>
          </a:p>
          <a:p>
            <a:r>
              <a:rPr lang="en-US" altLang="zh-CN" sz="2400" b="1"/>
              <a:t>2.</a:t>
            </a:r>
            <a:r>
              <a:rPr lang="zh-CN" altLang="en-US" sz="2400" b="1"/>
              <a:t>对象</a:t>
            </a:r>
            <a:endParaRPr lang="zh-CN" altLang="en-US" sz="2400" b="1"/>
          </a:p>
          <a:p>
            <a:r>
              <a:rPr lang="zh-CN" altLang="en-US" sz="2400"/>
              <a:t>对象是类的实例，负责发送和接收消息。</a:t>
            </a:r>
            <a:endParaRPr lang="zh-CN" altLang="en-US" sz="2400"/>
          </a:p>
          <a:p>
            <a:r>
              <a:rPr lang="en-US" altLang="zh-CN" sz="2400" b="1"/>
              <a:t>3.</a:t>
            </a:r>
            <a:r>
              <a:rPr lang="zh-CN" altLang="en-US" sz="2400" b="1"/>
              <a:t>链接</a:t>
            </a:r>
            <a:endParaRPr lang="zh-CN" altLang="en-US" sz="2400" b="1"/>
          </a:p>
          <a:p>
            <a:r>
              <a:rPr lang="zh-CN" altLang="en-US" sz="2400"/>
              <a:t>链接表示两个对象共享一个消息，位于对象之间或参与者与对象之间。</a:t>
            </a:r>
            <a:endParaRPr lang="zh-CN" altLang="en-US" sz="2400"/>
          </a:p>
          <a:p>
            <a:r>
              <a:rPr lang="en-US" altLang="zh-CN" sz="2400" b="1"/>
              <a:t>4.</a:t>
            </a:r>
            <a:r>
              <a:rPr lang="zh-CN" altLang="en-US" sz="2400" b="1"/>
              <a:t>消息</a:t>
            </a:r>
            <a:r>
              <a:rPr lang="zh-CN" sz="2400" b="1"/>
              <a:t> </a:t>
            </a:r>
            <a:endParaRPr lang="zh-CN" sz="2400" b="1"/>
          </a:p>
          <a:p>
            <a:r>
              <a:rPr lang="zh-CN" sz="2400"/>
              <a:t>消息的含义与顺序图中的消息基本类似。它可以用来表示单一操作的上下文，甚至可以表示一个或一组类中所有操作的上下文。</a:t>
            </a:r>
            <a:endParaRPr lang="zh-CN" altLang="en-US" sz="2400"/>
          </a:p>
          <a:p>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3087370" y="1486535"/>
            <a:ext cx="6209665" cy="3885565"/>
          </a:xfrm>
          <a:prstGeom prst="rect">
            <a:avLst/>
          </a:prstGeom>
        </p:spPr>
      </p:pic>
      <p:sp>
        <p:nvSpPr>
          <p:cNvPr id="3" name="文本框 2"/>
          <p:cNvSpPr txBox="1"/>
          <p:nvPr/>
        </p:nvSpPr>
        <p:spPr>
          <a:xfrm>
            <a:off x="385445" y="1548765"/>
            <a:ext cx="2219960" cy="368300"/>
          </a:xfrm>
          <a:prstGeom prst="rect">
            <a:avLst/>
          </a:prstGeom>
          <a:noFill/>
        </p:spPr>
        <p:txBody>
          <a:bodyPr wrap="square" rtlCol="0">
            <a:spAutoFit/>
          </a:bodyPr>
          <a:p>
            <a:r>
              <a:rPr lang="zh-CN" altLang="en-US"/>
              <a:t>修改教师详情</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34670" y="129524"/>
            <a:ext cx="3310487" cy="2491143"/>
            <a:chOff x="534670" y="129524"/>
            <a:chExt cx="3310487" cy="2491143"/>
          </a:xfrm>
        </p:grpSpPr>
        <p:sp>
          <p:nvSpPr>
            <p:cNvPr id="22" name="矩形 21"/>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用例图</a:t>
              </a:r>
              <a:endParaRPr lang="zh-CN" altLang="en-US" sz="3200" b="1" dirty="0" smtClean="0">
                <a:solidFill>
                  <a:schemeClr val="accent2"/>
                </a:solidFill>
              </a:endParaRPr>
            </a:p>
          </p:txBody>
        </p:sp>
        <p:sp>
          <p:nvSpPr>
            <p:cNvPr id="23" name="椭圆 22"/>
            <p:cNvSpPr/>
            <p:nvPr/>
          </p:nvSpPr>
          <p:spPr>
            <a:xfrm>
              <a:off x="534670" y="129524"/>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0</a:t>
              </a:r>
              <a:endParaRPr lang="en-US" altLang="zh-CN" sz="3200" dirty="0"/>
            </a:p>
          </p:txBody>
        </p:sp>
      </p:grpSp>
      <p:grpSp>
        <p:nvGrpSpPr>
          <p:cNvPr id="25" name="组合 24"/>
          <p:cNvGrpSpPr/>
          <p:nvPr/>
        </p:nvGrpSpPr>
        <p:grpSpPr>
          <a:xfrm>
            <a:off x="1495425" y="3711559"/>
            <a:ext cx="2349732" cy="713121"/>
            <a:chOff x="1495425" y="1972929"/>
            <a:chExt cx="2349732" cy="713121"/>
          </a:xfrm>
        </p:grpSpPr>
        <p:sp>
          <p:nvSpPr>
            <p:cNvPr id="26" name="矩形 25"/>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状态图</a:t>
              </a:r>
              <a:endParaRPr lang="zh-CN" altLang="en-US" sz="3200" b="1" dirty="0" smtClean="0">
                <a:solidFill>
                  <a:schemeClr val="accent2"/>
                </a:solidFill>
              </a:endParaRPr>
            </a:p>
          </p:txBody>
        </p:sp>
        <p:sp>
          <p:nvSpPr>
            <p:cNvPr id="27" name="椭圆 26"/>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3</a:t>
              </a:r>
              <a:endParaRPr lang="zh-CN" altLang="en-US" sz="3200" dirty="0"/>
            </a:p>
          </p:txBody>
        </p:sp>
      </p:grpSp>
      <p:grpSp>
        <p:nvGrpSpPr>
          <p:cNvPr id="28" name="组合 27"/>
          <p:cNvGrpSpPr/>
          <p:nvPr/>
        </p:nvGrpSpPr>
        <p:grpSpPr>
          <a:xfrm>
            <a:off x="6410325" y="3711559"/>
            <a:ext cx="2349732" cy="713121"/>
            <a:chOff x="1495425" y="1972929"/>
            <a:chExt cx="2349732" cy="713121"/>
          </a:xfrm>
        </p:grpSpPr>
        <p:sp>
          <p:nvSpPr>
            <p:cNvPr id="29" name="矩形 28"/>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顺序图</a:t>
              </a:r>
              <a:endParaRPr lang="zh-CN" altLang="en-US" sz="3200" b="1" dirty="0" smtClean="0">
                <a:solidFill>
                  <a:schemeClr val="accent2"/>
                </a:solidFill>
              </a:endParaRPr>
            </a:p>
          </p:txBody>
        </p:sp>
        <p:sp>
          <p:nvSpPr>
            <p:cNvPr id="30" name="椭圆 29"/>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zh-CN" altLang="en-US" sz="3200" dirty="0"/>
            </a:p>
          </p:txBody>
        </p:sp>
      </p:grpSp>
      <p:grpSp>
        <p:nvGrpSpPr>
          <p:cNvPr id="31" name="组合 30"/>
          <p:cNvGrpSpPr/>
          <p:nvPr/>
        </p:nvGrpSpPr>
        <p:grpSpPr>
          <a:xfrm>
            <a:off x="6410325" y="1972928"/>
            <a:ext cx="1943332" cy="713121"/>
            <a:chOff x="1495425" y="1972929"/>
            <a:chExt cx="1943332" cy="713121"/>
          </a:xfrm>
        </p:grpSpPr>
        <p:sp>
          <p:nvSpPr>
            <p:cNvPr id="32" name="矩形 31"/>
            <p:cNvSpPr/>
            <p:nvPr/>
          </p:nvSpPr>
          <p:spPr>
            <a:xfrm>
              <a:off x="2443077" y="2037102"/>
              <a:ext cx="995680" cy="583565"/>
            </a:xfrm>
            <a:prstGeom prst="rect">
              <a:avLst/>
            </a:prstGeom>
          </p:spPr>
          <p:txBody>
            <a:bodyPr wrap="none">
              <a:spAutoFit/>
            </a:bodyPr>
            <a:lstStyle/>
            <a:p>
              <a:r>
                <a:rPr lang="zh-CN" altLang="en-US" sz="3200" b="1" dirty="0" smtClean="0">
                  <a:solidFill>
                    <a:schemeClr val="accent2"/>
                  </a:solidFill>
                </a:rPr>
                <a:t>类图</a:t>
              </a:r>
              <a:endParaRPr lang="zh-CN" altLang="en-US" sz="3200" b="1" dirty="0" smtClean="0">
                <a:solidFill>
                  <a:schemeClr val="accent2"/>
                </a:solidFill>
              </a:endParaRPr>
            </a:p>
          </p:txBody>
        </p:sp>
        <p:sp>
          <p:nvSpPr>
            <p:cNvPr id="33" name="椭圆 32"/>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grpSp>
      <p:sp>
        <p:nvSpPr>
          <p:cNvPr id="37" name="文本框 36"/>
          <p:cNvSpPr txBox="1"/>
          <p:nvPr/>
        </p:nvSpPr>
        <p:spPr>
          <a:xfrm>
            <a:off x="1665051" y="253313"/>
            <a:ext cx="5204298" cy="583565"/>
          </a:xfrm>
          <a:prstGeom prst="rect">
            <a:avLst/>
          </a:prstGeom>
          <a:noFill/>
        </p:spPr>
        <p:txBody>
          <a:bodyPr wrap="square" rtlCol="0">
            <a:spAutoFit/>
          </a:bodyPr>
          <a:lstStyle/>
          <a:p>
            <a:r>
              <a:rPr lang="en-US" altLang="zh-CN" sz="3200" dirty="0" smtClean="0">
                <a:solidFill>
                  <a:srgbClr val="198898"/>
                </a:solidFill>
              </a:rPr>
              <a:t>UML</a:t>
            </a:r>
            <a:r>
              <a:rPr lang="zh-CN" altLang="en-US" sz="3200" dirty="0" smtClean="0">
                <a:solidFill>
                  <a:srgbClr val="198898"/>
                </a:solidFill>
              </a:rPr>
              <a:t>建模各类图</a:t>
            </a:r>
            <a:endParaRPr lang="zh-CN" altLang="en-US" sz="3200" dirty="0" smtClean="0">
              <a:solidFill>
                <a:srgbClr val="198898"/>
              </a:solidFill>
            </a:endParaRPr>
          </a:p>
        </p:txBody>
      </p:sp>
      <p:grpSp>
        <p:nvGrpSpPr>
          <p:cNvPr id="2" name="组合 1"/>
          <p:cNvGrpSpPr/>
          <p:nvPr/>
        </p:nvGrpSpPr>
        <p:grpSpPr>
          <a:xfrm>
            <a:off x="1495425" y="5170154"/>
            <a:ext cx="2349732" cy="713121"/>
            <a:chOff x="1495425" y="1972929"/>
            <a:chExt cx="2349732" cy="713121"/>
          </a:xfrm>
        </p:grpSpPr>
        <p:sp>
          <p:nvSpPr>
            <p:cNvPr id="3" name="矩形 2"/>
            <p:cNvSpPr/>
            <p:nvPr/>
          </p:nvSpPr>
          <p:spPr>
            <a:xfrm>
              <a:off x="2443077" y="2037102"/>
              <a:ext cx="1402080" cy="583565"/>
            </a:xfrm>
            <a:prstGeom prst="rect">
              <a:avLst/>
            </a:prstGeom>
          </p:spPr>
          <p:txBody>
            <a:bodyPr wrap="none">
              <a:spAutoFit/>
            </a:bodyPr>
            <a:p>
              <a:r>
                <a:rPr lang="zh-CN" altLang="en-US" sz="3200" b="1" dirty="0" smtClean="0">
                  <a:solidFill>
                    <a:schemeClr val="accent2"/>
                  </a:solidFill>
                </a:rPr>
                <a:t>协作图</a:t>
              </a:r>
              <a:endParaRPr lang="zh-CN" altLang="en-US" sz="3200" b="1" dirty="0" smtClean="0">
                <a:solidFill>
                  <a:schemeClr val="accent2"/>
                </a:solidFill>
              </a:endParaRPr>
            </a:p>
          </p:txBody>
        </p:sp>
        <p:sp>
          <p:nvSpPr>
            <p:cNvPr id="4" name="椭圆 3"/>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t>5</a:t>
              </a:r>
              <a:endParaRPr lang="en-US" altLang="zh-CN" sz="3200" dirty="0"/>
            </a:p>
          </p:txBody>
        </p:sp>
      </p:grpSp>
      <p:grpSp>
        <p:nvGrpSpPr>
          <p:cNvPr id="5" name="组合 4"/>
          <p:cNvGrpSpPr/>
          <p:nvPr/>
        </p:nvGrpSpPr>
        <p:grpSpPr>
          <a:xfrm>
            <a:off x="6410325" y="5170154"/>
            <a:ext cx="2349732" cy="713121"/>
            <a:chOff x="1495425" y="1972929"/>
            <a:chExt cx="2349732" cy="713121"/>
          </a:xfrm>
        </p:grpSpPr>
        <p:sp>
          <p:nvSpPr>
            <p:cNvPr id="6" name="矩形 5"/>
            <p:cNvSpPr/>
            <p:nvPr/>
          </p:nvSpPr>
          <p:spPr>
            <a:xfrm>
              <a:off x="2443077" y="2037102"/>
              <a:ext cx="1402080" cy="583565"/>
            </a:xfrm>
            <a:prstGeom prst="rect">
              <a:avLst/>
            </a:prstGeom>
          </p:spPr>
          <p:txBody>
            <a:bodyPr wrap="none">
              <a:spAutoFit/>
            </a:bodyPr>
            <a:p>
              <a:r>
                <a:rPr lang="zh-CN" altLang="en-US" sz="3200" b="1" dirty="0" smtClean="0">
                  <a:solidFill>
                    <a:schemeClr val="accent2"/>
                  </a:solidFill>
                </a:rPr>
                <a:t>部署图</a:t>
              </a:r>
              <a:endParaRPr lang="zh-CN" altLang="en-US" sz="3200" b="1" dirty="0" smtClean="0">
                <a:solidFill>
                  <a:schemeClr val="accent2"/>
                </a:solidFill>
              </a:endParaRPr>
            </a:p>
          </p:txBody>
        </p:sp>
        <p:sp>
          <p:nvSpPr>
            <p:cNvPr id="7" name="椭圆 6"/>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t>6</a:t>
              </a:r>
              <a:endParaRPr lang="en-US" altLang="zh-CN" sz="3200" dirty="0"/>
            </a:p>
          </p:txBody>
        </p:sp>
      </p:grpSp>
      <p:sp>
        <p:nvSpPr>
          <p:cNvPr id="9" name="椭圆 8"/>
          <p:cNvSpPr/>
          <p:nvPr/>
        </p:nvSpPr>
        <p:spPr>
          <a:xfrm>
            <a:off x="1495425" y="2037063"/>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dirty="0"/>
              <a:t>1</a:t>
            </a:r>
            <a:endParaRPr lang="en-US" sz="3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sp>
        <p:nvSpPr>
          <p:cNvPr id="10" name="文本框 9"/>
          <p:cNvSpPr txBox="1"/>
          <p:nvPr/>
        </p:nvSpPr>
        <p:spPr>
          <a:xfrm>
            <a:off x="968375" y="1479550"/>
            <a:ext cx="5665470" cy="1938020"/>
          </a:xfrm>
          <a:prstGeom prst="rect">
            <a:avLst/>
          </a:prstGeom>
          <a:noFill/>
        </p:spPr>
        <p:txBody>
          <a:bodyPr wrap="square" rtlCol="0">
            <a:spAutoFit/>
          </a:bodyPr>
          <a:p>
            <a:r>
              <a:rPr lang="zh-CN" altLang="en-US" sz="2400"/>
              <a:t>部署图（</a:t>
            </a:r>
            <a:r>
              <a:rPr lang="en-US" altLang="zh-CN" sz="2400"/>
              <a:t>Deployment Diagram</a:t>
            </a:r>
            <a:r>
              <a:rPr lang="zh-CN" altLang="en-US" sz="2400"/>
              <a:t>）用于静态建模，是表示运行时过程节点结构、组件实例及其对象结构的图。</a:t>
            </a:r>
            <a:endParaRPr lang="zh-CN" altLang="en-US" sz="2400"/>
          </a:p>
          <a:p>
            <a:r>
              <a:rPr lang="zh-CN" altLang="en-US" sz="2400"/>
              <a:t>构成部署图的元素主要是结点、组件和关系。</a:t>
            </a:r>
            <a:endParaRPr lang="zh-CN" altLang="en-US" sz="2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sp>
        <p:nvSpPr>
          <p:cNvPr id="10" name="文本框 9"/>
          <p:cNvSpPr txBox="1"/>
          <p:nvPr/>
        </p:nvSpPr>
        <p:spPr>
          <a:xfrm>
            <a:off x="968375" y="1479550"/>
            <a:ext cx="5665470" cy="3784600"/>
          </a:xfrm>
          <a:prstGeom prst="rect">
            <a:avLst/>
          </a:prstGeom>
          <a:noFill/>
        </p:spPr>
        <p:txBody>
          <a:bodyPr wrap="square" rtlCol="0">
            <a:spAutoFit/>
          </a:bodyPr>
          <a:p>
            <a:r>
              <a:rPr lang="en-US" altLang="zh-CN" sz="2400" b="1"/>
              <a:t>1.</a:t>
            </a:r>
            <a:r>
              <a:rPr lang="zh-CN" altLang="en-US" sz="2400" b="1"/>
              <a:t>结点</a:t>
            </a:r>
            <a:endParaRPr lang="zh-CN" altLang="en-US" sz="2400" b="1"/>
          </a:p>
          <a:p>
            <a:r>
              <a:rPr lang="zh-CN" altLang="en-US" sz="2400"/>
              <a:t>结点是存在于运行时并代表一项计算资源的物理元素，一般至少拥有一些内存，而且通常具有处理能力。</a:t>
            </a:r>
            <a:endParaRPr lang="zh-CN" altLang="en-US" sz="2400"/>
          </a:p>
          <a:p>
            <a:r>
              <a:rPr lang="en-US" altLang="zh-CN" sz="2400" b="1"/>
              <a:t>2.</a:t>
            </a:r>
            <a:r>
              <a:rPr lang="zh-CN" altLang="en-US" sz="2400" b="1"/>
              <a:t>组件</a:t>
            </a:r>
            <a:endParaRPr lang="zh-CN" altLang="en-US" sz="2400" b="1"/>
          </a:p>
          <a:p>
            <a:r>
              <a:rPr lang="zh-CN" altLang="en-US" sz="2400"/>
              <a:t>这里所指的组件是系统可替换的物理部件。</a:t>
            </a:r>
            <a:endParaRPr lang="zh-CN" altLang="en-US" sz="2400"/>
          </a:p>
          <a:p>
            <a:r>
              <a:rPr lang="en-US" altLang="zh-CN" sz="2400" b="1"/>
              <a:t>3.</a:t>
            </a:r>
            <a:r>
              <a:rPr lang="zh-CN" altLang="en-US" sz="2400" b="1"/>
              <a:t>关系</a:t>
            </a:r>
            <a:endParaRPr lang="zh-CN" altLang="en-US" sz="2400" b="1"/>
          </a:p>
          <a:p>
            <a:r>
              <a:rPr lang="zh-CN" altLang="en-US" sz="2400"/>
              <a:t>部署图中也可以包括依赖、泛化、关联及实现关系。</a:t>
            </a:r>
            <a:endParaRPr lang="zh-CN" altLang="en-US" sz="24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2619375" y="1447800"/>
            <a:ext cx="6952615" cy="396176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t="46557" b="5420"/>
          <a:stretch>
            <a:fillRect/>
          </a:stretch>
        </p:blipFill>
        <p:spPr>
          <a:xfrm>
            <a:off x="2903" y="0"/>
            <a:ext cx="12186194" cy="3698875"/>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二</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zh-CN" altLang="en-US" sz="4000" dirty="0"/>
                <a:t>三个问题</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三个问题</a:t>
            </a:r>
            <a:endParaRPr lang="zh-CN" altLang="en-US" sz="3200" dirty="0">
              <a:solidFill>
                <a:srgbClr val="198898"/>
              </a:solidFill>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sp>
        <p:nvSpPr>
          <p:cNvPr id="7" name="文本框 6"/>
          <p:cNvSpPr txBox="1"/>
          <p:nvPr/>
        </p:nvSpPr>
        <p:spPr>
          <a:xfrm>
            <a:off x="429895" y="1605915"/>
            <a:ext cx="9698990" cy="583565"/>
          </a:xfrm>
          <a:prstGeom prst="rect">
            <a:avLst/>
          </a:prstGeom>
          <a:noFill/>
        </p:spPr>
        <p:txBody>
          <a:bodyPr wrap="square" rtlCol="0">
            <a:spAutoFit/>
          </a:bodyPr>
          <a:p>
            <a:r>
              <a:rPr lang="en-US" altLang="zh-CN" sz="3200" b="1">
                <a:solidFill>
                  <a:schemeClr val="tx1"/>
                </a:solidFill>
                <a:sym typeface="+mn-ea"/>
              </a:rPr>
              <a:t>1</a:t>
            </a:r>
            <a:r>
              <a:rPr lang="zh-CN" altLang="en-US" sz="3200" b="1">
                <a:solidFill>
                  <a:schemeClr val="tx1"/>
                </a:solidFill>
                <a:sym typeface="+mn-ea"/>
              </a:rPr>
              <a:t>：</a:t>
            </a:r>
            <a:r>
              <a:rPr lang="zh-CN" sz="3200" b="1">
                <a:solidFill>
                  <a:schemeClr val="tx1"/>
                </a:solidFill>
                <a:sym typeface="+mn-ea"/>
              </a:rPr>
              <a:t>画用例图是在创建系统之前还是之后？</a:t>
            </a:r>
            <a:endParaRPr lang="zh-CN" sz="3200" b="1">
              <a:solidFill>
                <a:schemeClr val="tx1"/>
              </a:solidFill>
              <a:sym typeface="+mn-ea"/>
            </a:endParaRPr>
          </a:p>
        </p:txBody>
      </p:sp>
      <p:sp>
        <p:nvSpPr>
          <p:cNvPr id="8" name="文本框 7"/>
          <p:cNvSpPr txBox="1"/>
          <p:nvPr/>
        </p:nvSpPr>
        <p:spPr>
          <a:xfrm>
            <a:off x="987425" y="2425700"/>
            <a:ext cx="4754880" cy="460375"/>
          </a:xfrm>
          <a:prstGeom prst="rect">
            <a:avLst/>
          </a:prstGeom>
          <a:noFill/>
        </p:spPr>
        <p:txBody>
          <a:bodyPr wrap="none" rtlCol="0" anchor="t">
            <a:spAutoFit/>
          </a:bodyPr>
          <a:p>
            <a:r>
              <a:rPr lang="zh-CN" sz="2400" b="1">
                <a:solidFill>
                  <a:schemeClr val="tx1"/>
                </a:solidFill>
                <a:sym typeface="+mn-ea"/>
              </a:rPr>
              <a:t>创建系统之前之后可以画用例图。</a:t>
            </a:r>
            <a:endParaRPr lang="zh-CN" sz="2400" b="1">
              <a:solidFill>
                <a:schemeClr val="tx1"/>
              </a:solidFill>
              <a:sym typeface="+mn-ea"/>
            </a:endParaRPr>
          </a:p>
        </p:txBody>
      </p:sp>
      <p:sp>
        <p:nvSpPr>
          <p:cNvPr id="9" name="文本框 8"/>
          <p:cNvSpPr txBox="1"/>
          <p:nvPr/>
        </p:nvSpPr>
        <p:spPr>
          <a:xfrm>
            <a:off x="434975" y="2953385"/>
            <a:ext cx="6917690" cy="583565"/>
          </a:xfrm>
          <a:prstGeom prst="rect">
            <a:avLst/>
          </a:prstGeom>
          <a:noFill/>
        </p:spPr>
        <p:txBody>
          <a:bodyPr wrap="square" rtlCol="0">
            <a:spAutoFit/>
          </a:bodyPr>
          <a:p>
            <a:r>
              <a:rPr lang="en-US" altLang="zh-CN" sz="3200" b="1">
                <a:solidFill>
                  <a:schemeClr val="tx1"/>
                </a:solidFill>
                <a:sym typeface="+mn-ea"/>
              </a:rPr>
              <a:t>2</a:t>
            </a:r>
            <a:r>
              <a:rPr lang="zh-CN" altLang="en-US" sz="3200" b="1">
                <a:solidFill>
                  <a:schemeClr val="tx1"/>
                </a:solidFill>
                <a:sym typeface="+mn-ea"/>
              </a:rPr>
              <a:t>：</a:t>
            </a:r>
            <a:r>
              <a:rPr lang="zh-CN" sz="3200" b="1">
                <a:solidFill>
                  <a:schemeClr val="tx1"/>
                </a:solidFill>
                <a:sym typeface="+mn-ea"/>
              </a:rPr>
              <a:t>类与类有哪几种依赖关系？</a:t>
            </a:r>
            <a:endParaRPr lang="zh-CN" sz="3200" b="1">
              <a:solidFill>
                <a:schemeClr val="tx1"/>
              </a:solidFill>
              <a:sym typeface="+mn-ea"/>
            </a:endParaRPr>
          </a:p>
        </p:txBody>
      </p:sp>
      <p:sp>
        <p:nvSpPr>
          <p:cNvPr id="10" name="文本框 9"/>
          <p:cNvSpPr txBox="1"/>
          <p:nvPr/>
        </p:nvSpPr>
        <p:spPr>
          <a:xfrm>
            <a:off x="944880" y="3698875"/>
            <a:ext cx="6278880" cy="460375"/>
          </a:xfrm>
          <a:prstGeom prst="rect">
            <a:avLst/>
          </a:prstGeom>
          <a:noFill/>
        </p:spPr>
        <p:txBody>
          <a:bodyPr wrap="none" rtlCol="0" anchor="t">
            <a:spAutoFit/>
          </a:bodyPr>
          <a:p>
            <a:r>
              <a:rPr lang="zh-CN" sz="2400" b="1">
                <a:solidFill>
                  <a:schemeClr val="tx1"/>
                </a:solidFill>
                <a:sym typeface="+mn-ea"/>
              </a:rPr>
              <a:t>依赖关系、泛化关系、关联关系、实现关系。</a:t>
            </a:r>
            <a:endParaRPr lang="zh-CN" sz="2400" b="1">
              <a:solidFill>
                <a:schemeClr val="tx1"/>
              </a:solidFill>
              <a:sym typeface="+mn-ea"/>
            </a:endParaRPr>
          </a:p>
        </p:txBody>
      </p:sp>
      <p:sp>
        <p:nvSpPr>
          <p:cNvPr id="12" name="文本框 11"/>
          <p:cNvSpPr txBox="1"/>
          <p:nvPr/>
        </p:nvSpPr>
        <p:spPr>
          <a:xfrm>
            <a:off x="434975" y="4347210"/>
            <a:ext cx="6917690" cy="583565"/>
          </a:xfrm>
          <a:prstGeom prst="rect">
            <a:avLst/>
          </a:prstGeom>
          <a:noFill/>
        </p:spPr>
        <p:txBody>
          <a:bodyPr wrap="square" rtlCol="0">
            <a:spAutoFit/>
          </a:bodyPr>
          <a:p>
            <a:r>
              <a:rPr lang="en-US" altLang="zh-CN" sz="3200" b="1">
                <a:solidFill>
                  <a:schemeClr val="tx1"/>
                </a:solidFill>
                <a:sym typeface="+mn-ea"/>
              </a:rPr>
              <a:t>3</a:t>
            </a:r>
            <a:r>
              <a:rPr lang="zh-CN" altLang="en-US" sz="3200" b="1">
                <a:solidFill>
                  <a:schemeClr val="tx1"/>
                </a:solidFill>
                <a:sym typeface="+mn-ea"/>
              </a:rPr>
              <a:t>：</a:t>
            </a:r>
            <a:r>
              <a:rPr lang="zh-CN" sz="3200" b="1">
                <a:solidFill>
                  <a:schemeClr val="tx1"/>
                </a:solidFill>
                <a:sym typeface="+mn-ea"/>
              </a:rPr>
              <a:t>通信图和协作图的区别是什么</a:t>
            </a:r>
            <a:r>
              <a:rPr lang="zh-CN" altLang="en-US" sz="3200" b="1">
                <a:solidFill>
                  <a:schemeClr val="tx1"/>
                </a:solidFill>
                <a:sym typeface="+mn-ea"/>
              </a:rPr>
              <a:t>？</a:t>
            </a:r>
            <a:endParaRPr lang="zh-CN" altLang="en-US" sz="3200" b="1">
              <a:solidFill>
                <a:schemeClr val="tx1"/>
              </a:solidFill>
              <a:sym typeface="+mn-ea"/>
            </a:endParaRPr>
          </a:p>
        </p:txBody>
      </p:sp>
      <p:sp>
        <p:nvSpPr>
          <p:cNvPr id="14" name="文本框 13"/>
          <p:cNvSpPr txBox="1"/>
          <p:nvPr/>
        </p:nvSpPr>
        <p:spPr>
          <a:xfrm>
            <a:off x="944880" y="5254625"/>
            <a:ext cx="10661650" cy="460375"/>
          </a:xfrm>
          <a:prstGeom prst="rect">
            <a:avLst/>
          </a:prstGeom>
          <a:noFill/>
        </p:spPr>
        <p:txBody>
          <a:bodyPr wrap="none" rtlCol="0" anchor="t">
            <a:spAutoFit/>
          </a:bodyPr>
          <a:p>
            <a:r>
              <a:rPr lang="en-US" sz="2400" b="1">
                <a:solidFill>
                  <a:schemeClr val="tx1"/>
                </a:solidFill>
                <a:sym typeface="+mn-ea"/>
              </a:rPr>
              <a:t>UML2.0</a:t>
            </a:r>
            <a:r>
              <a:rPr lang="zh-CN" altLang="en-US" sz="2400" b="1">
                <a:solidFill>
                  <a:schemeClr val="tx1"/>
                </a:solidFill>
                <a:sym typeface="+mn-ea"/>
              </a:rPr>
              <a:t>之前是一个意思，</a:t>
            </a:r>
            <a:r>
              <a:rPr lang="en-US" altLang="zh-CN" sz="2400" b="1">
                <a:solidFill>
                  <a:schemeClr val="tx1"/>
                </a:solidFill>
                <a:sym typeface="+mn-ea"/>
              </a:rPr>
              <a:t>2.0</a:t>
            </a:r>
            <a:r>
              <a:rPr lang="zh-CN" altLang="en-US" sz="2400" b="1">
                <a:solidFill>
                  <a:schemeClr val="tx1"/>
                </a:solidFill>
                <a:sym typeface="+mn-ea"/>
              </a:rPr>
              <a:t>以后通信图不再是协作图，没有专门的</a:t>
            </a:r>
            <a:r>
              <a:rPr lang="en-US" altLang="zh-CN" sz="2400" b="1">
                <a:solidFill>
                  <a:schemeClr val="tx1"/>
                </a:solidFill>
                <a:sym typeface="+mn-ea"/>
              </a:rPr>
              <a:t>“</a:t>
            </a:r>
            <a:r>
              <a:rPr lang="zh-CN" altLang="en-US" sz="2400" b="1">
                <a:solidFill>
                  <a:schemeClr val="tx1"/>
                </a:solidFill>
                <a:sym typeface="+mn-ea"/>
              </a:rPr>
              <a:t>协作图</a:t>
            </a:r>
            <a:r>
              <a:rPr lang="en-US" altLang="zh-CN" sz="2400" b="1">
                <a:solidFill>
                  <a:schemeClr val="tx1"/>
                </a:solidFill>
                <a:sym typeface="+mn-ea"/>
              </a:rPr>
              <a:t>”</a:t>
            </a:r>
            <a:r>
              <a:rPr lang="zh-CN" altLang="en-US" sz="2400" b="1">
                <a:solidFill>
                  <a:schemeClr val="tx1"/>
                </a:solidFill>
                <a:sym typeface="+mn-ea"/>
              </a:rPr>
              <a:t>。</a:t>
            </a:r>
            <a:endParaRPr lang="zh-CN" altLang="en-US" sz="2400" b="1">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2"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9" grpId="2"/>
      <p:bldP spid="12"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b="7230"/>
          <a:stretch>
            <a:fillRect/>
          </a:stretch>
        </p:blipFill>
        <p:spPr>
          <a:xfrm>
            <a:off x="0" y="0"/>
            <a:ext cx="12192000" cy="3695699"/>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三</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zh-CN" altLang="en-US" sz="4000" dirty="0"/>
                <a:t>绩效评价</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051" y="253313"/>
            <a:ext cx="5204298" cy="583565"/>
          </a:xfrm>
          <a:prstGeom prst="rect">
            <a:avLst/>
          </a:prstGeom>
          <a:noFill/>
        </p:spPr>
        <p:txBody>
          <a:bodyPr wrap="square" rtlCol="0">
            <a:spAutoFit/>
          </a:bodyPr>
          <a:lstStyle/>
          <a:p>
            <a:r>
              <a:rPr lang="zh-CN" altLang="en-US" sz="3200" dirty="0">
                <a:solidFill>
                  <a:srgbClr val="198898"/>
                </a:solidFill>
              </a:rPr>
              <a:t>绩效评价</a:t>
            </a:r>
            <a:endParaRPr lang="zh-CN" altLang="en-US" sz="3200" dirty="0">
              <a:solidFill>
                <a:srgbClr val="198898"/>
              </a:solidFill>
            </a:endParaRPr>
          </a:p>
        </p:txBody>
      </p:sp>
      <p:sp>
        <p:nvSpPr>
          <p:cNvPr id="3" name="矩形 2"/>
          <p:cNvSpPr/>
          <p:nvPr/>
        </p:nvSpPr>
        <p:spPr>
          <a:xfrm rot="20614352">
            <a:off x="-1152450" y="4639032"/>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0614352">
            <a:off x="-2105180" y="4242871"/>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0614352">
            <a:off x="10556949" y="-1919575"/>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0614352">
            <a:off x="9943945" y="-2992954"/>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p:nvPr/>
        </p:nvGraphicFramePr>
        <p:xfrm>
          <a:off x="1268730" y="1280160"/>
          <a:ext cx="9372600" cy="5065395"/>
        </p:xfrm>
        <a:graphic>
          <a:graphicData uri="http://schemas.openxmlformats.org/drawingml/2006/table">
            <a:tbl>
              <a:tblPr firstRow="1" bandRow="1">
                <a:tableStyleId>{5C22544A-7EE6-4342-B048-85BDC9FD1C3A}</a:tableStyleId>
              </a:tblPr>
              <a:tblGrid>
                <a:gridCol w="3124200"/>
                <a:gridCol w="3124200"/>
                <a:gridCol w="3124200"/>
              </a:tblGrid>
              <a:tr h="67183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说明</a:t>
                      </a:r>
                      <a:endParaRPr lang="zh-CN" altLang="en-US"/>
                    </a:p>
                  </a:txBody>
                  <a:tcPr/>
                </a:tc>
              </a:tr>
              <a:tr h="1463040">
                <a:tc>
                  <a:txBody>
                    <a:bodyPr/>
                    <a:p>
                      <a:pPr>
                        <a:buNone/>
                      </a:pPr>
                      <a:r>
                        <a:rPr lang="zh-CN" altLang="en-US"/>
                        <a:t>许佳俊</a:t>
                      </a:r>
                      <a:endParaRPr lang="zh-CN" altLang="en-US"/>
                    </a:p>
                  </a:txBody>
                  <a:tcPr/>
                </a:tc>
                <a:tc>
                  <a:txBody>
                    <a:bodyPr/>
                    <a:p>
                      <a:pPr>
                        <a:buNone/>
                      </a:pPr>
                      <a:r>
                        <a:rPr lang="en-US" altLang="zh-CN"/>
                        <a:t>93</a:t>
                      </a:r>
                      <a:endParaRPr lang="en-US" altLang="zh-CN"/>
                    </a:p>
                  </a:txBody>
                  <a:tcPr/>
                </a:tc>
                <a:tc>
                  <a:txBody>
                    <a:bodyPr/>
                    <a:p>
                      <a:pPr>
                        <a:buNone/>
                      </a:pPr>
                      <a:r>
                        <a:rPr lang="zh-CN" altLang="en-US"/>
                        <a:t>修改工程计划、修改甘特图、完成用户群分类文档、制作</a:t>
                      </a:r>
                      <a:r>
                        <a:rPr lang="en-US" altLang="zh-CN"/>
                        <a:t>UML</a:t>
                      </a:r>
                      <a:r>
                        <a:rPr lang="zh-CN" altLang="en-US"/>
                        <a:t>各类图翻转课堂</a:t>
                      </a:r>
                      <a:r>
                        <a:rPr lang="en-US" altLang="zh-CN"/>
                        <a:t>PPT</a:t>
                      </a:r>
                      <a:r>
                        <a:rPr lang="zh-CN" altLang="en-US"/>
                        <a:t>、制作构件图、部署图、更新类图、制作</a:t>
                      </a:r>
                      <a:r>
                        <a:rPr lang="en-US" altLang="zh-CN"/>
                        <a:t>PC</a:t>
                      </a:r>
                      <a:r>
                        <a:rPr lang="zh-CN" altLang="en-US"/>
                        <a:t>端网站原型界面。</a:t>
                      </a:r>
                      <a:endParaRPr lang="zh-CN" altLang="en-US"/>
                    </a:p>
                  </a:txBody>
                  <a:tcPr/>
                </a:tc>
              </a:tr>
              <a:tr h="672465">
                <a:tc>
                  <a:txBody>
                    <a:bodyPr/>
                    <a:p>
                      <a:pPr>
                        <a:buNone/>
                      </a:pPr>
                      <a:r>
                        <a:rPr lang="zh-CN" altLang="en-US"/>
                        <a:t>徐柯杰</a:t>
                      </a:r>
                      <a:endParaRPr lang="zh-CN" altLang="en-US"/>
                    </a:p>
                  </a:txBody>
                  <a:tcPr/>
                </a:tc>
                <a:tc>
                  <a:txBody>
                    <a:bodyPr/>
                    <a:p>
                      <a:pPr>
                        <a:buNone/>
                      </a:pPr>
                      <a:r>
                        <a:rPr lang="en-US" altLang="zh-CN"/>
                        <a:t>85</a:t>
                      </a:r>
                      <a:endParaRPr lang="en-US" altLang="zh-CN"/>
                    </a:p>
                  </a:txBody>
                  <a:tcPr/>
                </a:tc>
                <a:tc>
                  <a:txBody>
                    <a:bodyPr/>
                    <a:p>
                      <a:pPr>
                        <a:buNone/>
                      </a:pPr>
                      <a:r>
                        <a:rPr lang="zh-CN" altLang="en-US"/>
                        <a:t>制作顺序图和功能模块图。</a:t>
                      </a:r>
                      <a:endParaRPr lang="zh-CN" altLang="en-US"/>
                    </a:p>
                  </a:txBody>
                  <a:tcPr/>
                </a:tc>
              </a:tr>
              <a:tr h="671830">
                <a:tc>
                  <a:txBody>
                    <a:bodyPr/>
                    <a:p>
                      <a:pPr>
                        <a:buNone/>
                      </a:pPr>
                      <a:r>
                        <a:rPr lang="zh-CN" altLang="en-US"/>
                        <a:t>杜潇天</a:t>
                      </a:r>
                      <a:endParaRPr lang="zh-CN" altLang="en-US"/>
                    </a:p>
                  </a:txBody>
                  <a:tcPr/>
                </a:tc>
                <a:tc>
                  <a:txBody>
                    <a:bodyPr/>
                    <a:p>
                      <a:pPr>
                        <a:buNone/>
                      </a:pPr>
                      <a:r>
                        <a:rPr lang="en-US" altLang="zh-CN"/>
                        <a:t>86</a:t>
                      </a:r>
                      <a:endParaRPr lang="en-US" altLang="zh-CN"/>
                    </a:p>
                  </a:txBody>
                  <a:tcPr/>
                </a:tc>
                <a:tc>
                  <a:txBody>
                    <a:bodyPr/>
                    <a:p>
                      <a:pPr>
                        <a:buNone/>
                      </a:pPr>
                      <a:r>
                        <a:rPr lang="zh-CN" altLang="en-US"/>
                        <a:t>制作活动图、更新了用例图。更新风险子计划。</a:t>
                      </a:r>
                      <a:endParaRPr lang="zh-CN" altLang="en-US"/>
                    </a:p>
                    <a:p>
                      <a:pPr>
                        <a:buNone/>
                      </a:pPr>
                      <a:endParaRPr lang="zh-CN" altLang="en-US"/>
                    </a:p>
                  </a:txBody>
                  <a:tcPr/>
                </a:tc>
              </a:tr>
              <a:tr h="671830">
                <a:tc>
                  <a:txBody>
                    <a:bodyPr/>
                    <a:p>
                      <a:pPr>
                        <a:buNone/>
                      </a:pPr>
                      <a:r>
                        <a:rPr lang="zh-CN" altLang="en-US"/>
                        <a:t>何宇晨</a:t>
                      </a:r>
                      <a:endParaRPr lang="zh-CN" altLang="en-US"/>
                    </a:p>
                  </a:txBody>
                  <a:tcPr/>
                </a:tc>
                <a:tc>
                  <a:txBody>
                    <a:bodyPr/>
                    <a:p>
                      <a:pPr>
                        <a:buNone/>
                      </a:pPr>
                      <a:r>
                        <a:rPr lang="en-US" altLang="zh-CN"/>
                        <a:t>80</a:t>
                      </a:r>
                      <a:endParaRPr lang="en-US" altLang="zh-CN"/>
                    </a:p>
                  </a:txBody>
                  <a:tcPr/>
                </a:tc>
                <a:tc>
                  <a:txBody>
                    <a:bodyPr/>
                    <a:p>
                      <a:pPr>
                        <a:buNone/>
                      </a:pPr>
                      <a:r>
                        <a:rPr lang="zh-CN" altLang="en-US"/>
                        <a:t>制作用例图和类图。</a:t>
                      </a:r>
                      <a:endParaRPr lang="zh-CN" altLang="en-US"/>
                    </a:p>
                  </a:txBody>
                  <a:tcPr/>
                </a:tc>
              </a:tr>
              <a:tr h="914400">
                <a:tc>
                  <a:txBody>
                    <a:bodyPr/>
                    <a:p>
                      <a:pPr>
                        <a:buNone/>
                      </a:pPr>
                      <a:r>
                        <a:rPr lang="zh-CN" altLang="en-US"/>
                        <a:t>黄玉钱</a:t>
                      </a:r>
                      <a:endParaRPr lang="zh-CN" altLang="en-US"/>
                    </a:p>
                  </a:txBody>
                  <a:tcPr/>
                </a:tc>
                <a:tc>
                  <a:txBody>
                    <a:bodyPr/>
                    <a:p>
                      <a:pPr>
                        <a:buNone/>
                      </a:pPr>
                      <a:r>
                        <a:rPr lang="en-US" altLang="zh-CN"/>
                        <a:t>90</a:t>
                      </a:r>
                      <a:endParaRPr lang="en-US" altLang="zh-CN"/>
                    </a:p>
                  </a:txBody>
                  <a:tcPr/>
                </a:tc>
                <a:tc>
                  <a:txBody>
                    <a:bodyPr/>
                    <a:p>
                      <a:pPr>
                        <a:buNone/>
                      </a:pPr>
                      <a:r>
                        <a:rPr lang="zh-CN" altLang="en-US"/>
                        <a:t>制作通信图、状态机图、制作移动端网站原型界面、会议记录。</a:t>
                      </a:r>
                      <a:endParaRPr lang="zh-CN" altLang="en-US"/>
                    </a:p>
                  </a:txBody>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605"/>
          <a:stretch>
            <a:fillRect/>
          </a:stretch>
        </p:blipFill>
        <p:spPr>
          <a:xfrm>
            <a:off x="0" y="0"/>
            <a:ext cx="12192000" cy="6858000"/>
          </a:xfrm>
          <a:prstGeom prst="rect">
            <a:avLst/>
          </a:prstGeom>
        </p:spPr>
      </p:pic>
      <p:grpSp>
        <p:nvGrpSpPr>
          <p:cNvPr id="15" name="组合 14"/>
          <p:cNvGrpSpPr/>
          <p:nvPr/>
        </p:nvGrpSpPr>
        <p:grpSpPr>
          <a:xfrm>
            <a:off x="4301695" y="2441026"/>
            <a:ext cx="3588611" cy="1975949"/>
            <a:chOff x="4301695" y="3086498"/>
            <a:chExt cx="3588611" cy="1975949"/>
          </a:xfrm>
        </p:grpSpPr>
        <p:sp>
          <p:nvSpPr>
            <p:cNvPr id="9" name="文本框 8"/>
            <p:cNvSpPr txBox="1"/>
            <p:nvPr/>
          </p:nvSpPr>
          <p:spPr>
            <a:xfrm>
              <a:off x="4301695" y="3181349"/>
              <a:ext cx="3588611" cy="1862048"/>
            </a:xfrm>
            <a:prstGeom prst="rect">
              <a:avLst/>
            </a:prstGeom>
            <a:noFill/>
          </p:spPr>
          <p:txBody>
            <a:bodyPr wrap="square" rtlCol="0">
              <a:spAutoFit/>
            </a:bodyPr>
            <a:lstStyle/>
            <a:p>
              <a:pPr algn="dist"/>
              <a:r>
                <a:rPr lang="zh-CN" altLang="en-US" sz="11500" b="1" dirty="0" smtClean="0">
                  <a:solidFill>
                    <a:schemeClr val="bg1">
                      <a:lumMod val="95000"/>
                    </a:schemeClr>
                  </a:solidFill>
                  <a:latin typeface="+mn-ea"/>
                </a:rPr>
                <a:t>谢谢</a:t>
              </a:r>
              <a:endParaRPr lang="zh-CN" altLang="en-US" sz="11500" b="1" dirty="0">
                <a:solidFill>
                  <a:schemeClr val="bg1">
                    <a:lumMod val="95000"/>
                  </a:schemeClr>
                </a:solidFill>
                <a:latin typeface="+mn-ea"/>
              </a:endParaRPr>
            </a:p>
          </p:txBody>
        </p:sp>
        <p:cxnSp>
          <p:nvCxnSpPr>
            <p:cNvPr id="11" name="直接连接符 10"/>
            <p:cNvCxnSpPr/>
            <p:nvPr/>
          </p:nvCxnSpPr>
          <p:spPr>
            <a:xfrm>
              <a:off x="4400550" y="3086498"/>
              <a:ext cx="3390900" cy="0"/>
            </a:xfrm>
            <a:prstGeom prst="line">
              <a:avLst/>
            </a:prstGeom>
            <a:ln w="76200" cmpd="sng">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19600" y="3209924"/>
              <a:ext cx="3390900" cy="0"/>
            </a:xfrm>
            <a:prstGeom prst="line">
              <a:avLst/>
            </a:prstGeom>
            <a:ln w="50800" cmpd="sng">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400550" y="5062447"/>
              <a:ext cx="3390900" cy="0"/>
            </a:xfrm>
            <a:prstGeom prst="line">
              <a:avLst/>
            </a:prstGeom>
            <a:ln w="76200" cmpd="sng">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19600" y="4928698"/>
              <a:ext cx="3390900" cy="0"/>
            </a:xfrm>
            <a:prstGeom prst="line">
              <a:avLst/>
            </a:prstGeom>
            <a:ln w="50800" cmpd="sng">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7" name="直角三角形 16"/>
          <p:cNvSpPr/>
          <p:nvPr/>
        </p:nvSpPr>
        <p:spPr>
          <a:xfrm rot="10800000" flipV="1">
            <a:off x="6697572" y="5239107"/>
            <a:ext cx="5494428" cy="1618892"/>
          </a:xfrm>
          <a:prstGeom prst="r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V="1">
            <a:off x="0" y="0"/>
            <a:ext cx="5494428" cy="1618892"/>
          </a:xfrm>
          <a:prstGeom prst="r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H="1">
            <a:off x="-142875" y="-111746"/>
            <a:ext cx="6357189" cy="1873100"/>
          </a:xfrm>
          <a:prstGeom prst="line">
            <a:avLst/>
          </a:prstGeom>
          <a:ln w="63500">
            <a:solidFill>
              <a:srgbClr val="198898">
                <a:alpha val="6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5311" y="5072837"/>
            <a:ext cx="6357189" cy="1873100"/>
          </a:xfrm>
          <a:prstGeom prst="line">
            <a:avLst/>
          </a:prstGeom>
          <a:ln w="63500">
            <a:solidFill>
              <a:srgbClr val="198898">
                <a:alpha val="6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968375" y="1489075"/>
            <a:ext cx="8213725" cy="2676525"/>
          </a:xfrm>
          <a:prstGeom prst="rect">
            <a:avLst/>
          </a:prstGeom>
          <a:noFill/>
        </p:spPr>
        <p:txBody>
          <a:bodyPr wrap="square" rtlCol="0">
            <a:spAutoFit/>
          </a:bodyPr>
          <a:p>
            <a:r>
              <a:rPr lang="en-US" altLang="zh-CN" sz="2400"/>
              <a:t>	</a:t>
            </a:r>
            <a:r>
              <a:rPr lang="zh-CN" altLang="en-US" sz="2400"/>
              <a:t>用例是一种建模技术，对于正在新建的系统，用例主要用于描述系统应该具备什么样的功能。对于已经存在的系统，用例则反映了系统能够完成什么样的功能。</a:t>
            </a:r>
            <a:endParaRPr lang="zh-CN" altLang="en-US" sz="2400"/>
          </a:p>
          <a:p>
            <a:r>
              <a:rPr lang="en-US" altLang="zh-CN" sz="2400"/>
              <a:t>	</a:t>
            </a:r>
            <a:r>
              <a:rPr lang="zh-CN" altLang="en-US" sz="2400"/>
              <a:t>创建用例模型是通过开发者与客户或者最终的使用者共同协商完成的，他们要反复讨论需求的规则说明，明确系统的基本功能，为后阶段的设计和开发工作打下一个良好的基础。</a:t>
            </a:r>
            <a:endParaRPr lang="zh-CN" altLang="en-US" sz="2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968375" y="1489075"/>
            <a:ext cx="8170545" cy="3784600"/>
          </a:xfrm>
          <a:prstGeom prst="rect">
            <a:avLst/>
          </a:prstGeom>
          <a:noFill/>
        </p:spPr>
        <p:txBody>
          <a:bodyPr wrap="square" rtlCol="0">
            <a:spAutoFit/>
          </a:bodyPr>
          <a:p>
            <a:r>
              <a:rPr lang="zh-CN" altLang="en-US" sz="2400"/>
              <a:t>使用用例的主要目的如下：</a:t>
            </a:r>
            <a:endParaRPr lang="zh-CN" altLang="en-US" sz="2400"/>
          </a:p>
          <a:p>
            <a:r>
              <a:rPr lang="zh-CN" altLang="en-US" sz="2400"/>
              <a:t>（</a:t>
            </a:r>
            <a:r>
              <a:rPr lang="en-US" altLang="zh-CN" sz="2400"/>
              <a:t>1</a:t>
            </a:r>
            <a:r>
              <a:rPr lang="zh-CN" altLang="en-US" sz="2400"/>
              <a:t>）明确系统应具备什么功能，这些功能是否满足客户的基本需求，并与系统开发人员达成一致。</a:t>
            </a:r>
            <a:endParaRPr lang="zh-CN" altLang="en-US" sz="2400"/>
          </a:p>
          <a:p>
            <a:r>
              <a:rPr lang="zh-CN" altLang="en-US" sz="2400"/>
              <a:t>（</a:t>
            </a:r>
            <a:r>
              <a:rPr lang="en-US" altLang="zh-CN" sz="2400"/>
              <a:t>2</a:t>
            </a:r>
            <a:r>
              <a:rPr lang="zh-CN" altLang="en-US" sz="2400"/>
              <a:t>）为系统的功能提供清晰一致的描述，用例模型应用于系统开发的整个过程，为后阶段的系统设计和开发工作打下良好的基础。</a:t>
            </a:r>
            <a:endParaRPr lang="zh-CN" altLang="en-US" sz="2400"/>
          </a:p>
          <a:p>
            <a:r>
              <a:rPr lang="zh-CN" altLang="en-US" sz="2400"/>
              <a:t>（</a:t>
            </a:r>
            <a:r>
              <a:rPr lang="en-US" altLang="zh-CN" sz="2400"/>
              <a:t>3</a:t>
            </a:r>
            <a:r>
              <a:rPr lang="zh-CN" altLang="en-US" sz="2400"/>
              <a:t>）为系统测试打下基础，可以用于验证最终实现的系统给所完成的功能是否符合客户的最初需求。</a:t>
            </a:r>
            <a:endParaRPr lang="zh-CN" altLang="en-US" sz="2400"/>
          </a:p>
          <a:p>
            <a:r>
              <a:rPr lang="zh-CN" altLang="en-US" sz="2400"/>
              <a:t>（</a:t>
            </a:r>
            <a:r>
              <a:rPr lang="en-US" altLang="zh-CN" sz="2400"/>
              <a:t>4</a:t>
            </a:r>
            <a:r>
              <a:rPr lang="zh-CN" altLang="en-US" sz="2400"/>
              <a:t>）通过从需求的功能用例出发跟踪进入到系统中具体实现的类和方法，可以检查其是否正确。</a:t>
            </a:r>
            <a:endParaRPr lang="zh-CN" altLang="en-US"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30175"/>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3415030"/>
          </a:xfrm>
          <a:prstGeom prst="rect">
            <a:avLst/>
          </a:prstGeom>
          <a:noFill/>
        </p:spPr>
        <p:txBody>
          <a:bodyPr wrap="square" rtlCol="0">
            <a:spAutoFit/>
          </a:bodyPr>
          <a:p>
            <a:r>
              <a:rPr lang="zh-CN" sz="2400"/>
              <a:t>用例图由如下几个元素组成</a:t>
            </a:r>
            <a:endParaRPr lang="zh-CN" sz="2400"/>
          </a:p>
          <a:p>
            <a:r>
              <a:rPr lang="zh-CN" altLang="en-US" sz="2400"/>
              <a:t>（</a:t>
            </a:r>
            <a:r>
              <a:rPr lang="en-US" altLang="zh-CN" sz="2400"/>
              <a:t>1</a:t>
            </a:r>
            <a:r>
              <a:rPr lang="zh-CN" altLang="en-US" sz="2400"/>
              <a:t>）参与者（</a:t>
            </a:r>
            <a:r>
              <a:rPr lang="en-US" altLang="zh-CN" sz="2400"/>
              <a:t>Actor</a:t>
            </a:r>
            <a:r>
              <a:rPr lang="zh-CN" altLang="en-US" sz="2400"/>
              <a:t>）：也成为角色，它代表系统的用户。</a:t>
            </a:r>
            <a:endParaRPr lang="zh-CN" altLang="en-US" sz="2400"/>
          </a:p>
          <a:p>
            <a:r>
              <a:rPr lang="zh-CN" altLang="en-US" sz="2400"/>
              <a:t>（</a:t>
            </a:r>
            <a:r>
              <a:rPr lang="en-US" altLang="zh-CN" sz="2400"/>
              <a:t>2</a:t>
            </a:r>
            <a:r>
              <a:rPr lang="zh-CN" altLang="en-US" sz="2400"/>
              <a:t>）系统边界（</a:t>
            </a:r>
            <a:r>
              <a:rPr lang="en-US" altLang="zh-CN" sz="2400"/>
              <a:t>System Scope</a:t>
            </a:r>
            <a:r>
              <a:rPr lang="zh-CN" altLang="en-US" sz="2400"/>
              <a:t>）：它确定系统的范围。</a:t>
            </a:r>
            <a:endParaRPr lang="zh-CN" altLang="en-US" sz="2400"/>
          </a:p>
          <a:p>
            <a:r>
              <a:rPr lang="zh-CN" altLang="en-US" sz="2400"/>
              <a:t>（</a:t>
            </a:r>
            <a:r>
              <a:rPr lang="en-US" altLang="zh-CN" sz="2400"/>
              <a:t>3</a:t>
            </a:r>
            <a:r>
              <a:rPr lang="zh-CN" altLang="en-US" sz="2400"/>
              <a:t>）用例（</a:t>
            </a:r>
            <a:r>
              <a:rPr lang="en-US" altLang="zh-CN" sz="2400"/>
              <a:t>Use Case</a:t>
            </a:r>
            <a:r>
              <a:rPr lang="zh-CN" altLang="en-US" sz="2400"/>
              <a:t>）：它代表系统提供的服务。</a:t>
            </a:r>
            <a:endParaRPr lang="zh-CN" altLang="en-US" sz="2400"/>
          </a:p>
          <a:p>
            <a:r>
              <a:rPr lang="zh-CN" altLang="en-US" sz="2400"/>
              <a:t>（</a:t>
            </a:r>
            <a:r>
              <a:rPr lang="en-US" altLang="zh-CN" sz="2400"/>
              <a:t>4</a:t>
            </a:r>
            <a:r>
              <a:rPr lang="zh-CN" altLang="en-US" sz="2400"/>
              <a:t>）关联（</a:t>
            </a:r>
            <a:r>
              <a:rPr lang="en-US" altLang="zh-CN" sz="2400"/>
              <a:t>Association</a:t>
            </a:r>
            <a:r>
              <a:rPr lang="zh-CN" altLang="en-US" sz="2400"/>
              <a:t>）：它代表参与者与用例间的关系。</a:t>
            </a:r>
            <a:endParaRPr lang="zh-CN" altLang="en-US"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pic>
        <p:nvPicPr>
          <p:cNvPr id="2" name="图片 1"/>
          <p:cNvPicPr>
            <a:picLocks noChangeAspect="1"/>
          </p:cNvPicPr>
          <p:nvPr/>
        </p:nvPicPr>
        <p:blipFill>
          <a:blip r:embed="rId1"/>
          <a:stretch>
            <a:fillRect/>
          </a:stretch>
        </p:blipFill>
        <p:spPr>
          <a:xfrm>
            <a:off x="1047115" y="1123315"/>
            <a:ext cx="9942830" cy="519049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1568450"/>
          </a:xfrm>
          <a:prstGeom prst="rect">
            <a:avLst/>
          </a:prstGeom>
          <a:noFill/>
        </p:spPr>
        <p:txBody>
          <a:bodyPr wrap="square" rtlCol="0">
            <a:spAutoFit/>
          </a:bodyPr>
          <a:p>
            <a:r>
              <a:rPr lang="zh-CN" sz="2400"/>
              <a:t>用例之间的可视化表示：</a:t>
            </a:r>
            <a:endParaRPr lang="zh-CN" sz="2400"/>
          </a:p>
          <a:p>
            <a:r>
              <a:rPr lang="en-US" altLang="zh-CN" sz="2400" b="1"/>
              <a:t>1.</a:t>
            </a:r>
            <a:r>
              <a:rPr lang="zh-CN" altLang="en-US" sz="2400" b="1"/>
              <a:t>包含关系</a:t>
            </a:r>
            <a:endParaRPr lang="zh-CN" altLang="en-US" sz="2400" b="1"/>
          </a:p>
          <a:p>
            <a:r>
              <a:rPr lang="zh-CN" altLang="en-US" sz="2400"/>
              <a:t>包含关系指的是两个用例之间的关系，其中一个用例的行为包含另一个用例的行为。</a:t>
            </a:r>
            <a:endParaRPr lang="zh-CN" altLang="en-US" sz="2400"/>
          </a:p>
        </p:txBody>
      </p:sp>
      <p:pic>
        <p:nvPicPr>
          <p:cNvPr id="2" name="图片 1"/>
          <p:cNvPicPr>
            <a:picLocks noChangeAspect="1"/>
          </p:cNvPicPr>
          <p:nvPr/>
        </p:nvPicPr>
        <p:blipFill>
          <a:blip r:embed="rId1"/>
          <a:stretch>
            <a:fillRect/>
          </a:stretch>
        </p:blipFill>
        <p:spPr>
          <a:xfrm>
            <a:off x="1047115" y="1123315"/>
            <a:ext cx="9942830" cy="5190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988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3783</Words>
  <Application>WPS 演示</Application>
  <PresentationFormat>自定义</PresentationFormat>
  <Paragraphs>463</Paragraphs>
  <Slides>47</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59" baseType="lpstr">
      <vt:lpstr>Arial</vt:lpstr>
      <vt:lpstr>宋体</vt:lpstr>
      <vt:lpstr>Wingdings</vt:lpstr>
      <vt:lpstr>Broadway</vt:lpstr>
      <vt:lpstr>Agency FB</vt:lpstr>
      <vt:lpstr>Calibri</vt:lpstr>
      <vt:lpstr>微软雅黑</vt:lpstr>
      <vt:lpstr>Arial Unicode MS</vt:lpstr>
      <vt:lpstr>Calibri Light</vt:lpstr>
      <vt:lpstr>Impact</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沈涛</dc:creator>
  <cp:lastModifiedBy>tory xu</cp:lastModifiedBy>
  <cp:revision>48</cp:revision>
  <dcterms:created xsi:type="dcterms:W3CDTF">2015-06-12T13:12:00Z</dcterms:created>
  <dcterms:modified xsi:type="dcterms:W3CDTF">2017-11-12T11:33:30Z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